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2"/>
  </p:notesMasterIdLst>
  <p:sldIdLst>
    <p:sldId id="272" r:id="rId3"/>
    <p:sldId id="273" r:id="rId4"/>
    <p:sldId id="274" r:id="rId5"/>
    <p:sldId id="275" r:id="rId6"/>
    <p:sldId id="276" r:id="rId7"/>
    <p:sldId id="277" r:id="rId8"/>
    <p:sldId id="287" r:id="rId9"/>
    <p:sldId id="288" r:id="rId10"/>
    <p:sldId id="289" r:id="rId11"/>
    <p:sldId id="290" r:id="rId12"/>
    <p:sldId id="284" r:id="rId13"/>
    <p:sldId id="285" r:id="rId14"/>
    <p:sldId id="286" r:id="rId15"/>
    <p:sldId id="291" r:id="rId16"/>
    <p:sldId id="292" r:id="rId17"/>
    <p:sldId id="293" r:id="rId18"/>
    <p:sldId id="295" r:id="rId19"/>
    <p:sldId id="296" r:id="rId20"/>
    <p:sldId id="297" r:id="rId21"/>
    <p:sldId id="298" r:id="rId22"/>
    <p:sldId id="299" r:id="rId23"/>
    <p:sldId id="301" r:id="rId24"/>
    <p:sldId id="302" r:id="rId25"/>
    <p:sldId id="303" r:id="rId26"/>
    <p:sldId id="304" r:id="rId27"/>
    <p:sldId id="308" r:id="rId28"/>
    <p:sldId id="306" r:id="rId29"/>
    <p:sldId id="309" r:id="rId30"/>
    <p:sldId id="31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>
        <p:scale>
          <a:sx n="107" d="100"/>
          <a:sy n="107" d="100"/>
        </p:scale>
        <p:origin x="1094" y="1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9983A4-8997-4A0F-ACC4-B3ABE13589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443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983A4-8997-4A0F-ACC4-B3ABE135893C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65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85FA5F8-86B6-4C5F-AA4B-5BF9B8943AD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F0409-7C77-4BCB-90A8-515F9BB26D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0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B3A08-ADA1-416A-9D87-9CEDB6AB21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344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6F64DC-69D6-4E96-9681-7B9452E559E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4247A-D87E-49A8-A62D-818A9441C8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34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6034C-424F-4DF1-9C36-82207FA685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44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0CC87-481F-4DA2-A6AE-58B6FA076EA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630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266BF-ED1A-4AEE-A68D-B9BCF14993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5878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3F95D-2A13-4652-815F-AF367F07FF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988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57B21-1A78-40E8-BBC8-55651AEAC4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26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CFB00-E8A8-4728-AA11-6C435FDDF8C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2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6E19F-3968-4B3F-B142-BC149EE6A8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55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FDD57-2010-4C63-95F1-DBE69D510B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04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19F1-5071-4DF3-B3BE-E990D86096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33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3297-6076-43CB-9C24-94FCD358CD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168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8D68-CDA3-4EB8-8A59-EA30294B03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426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B677-CA44-4F40-8B34-AD3FF86270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99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B8143-8B3C-47AE-9D25-6BDB7CCA4A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365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D6716-FD45-4C63-BDA3-1BCC3AC1F3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716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350C-BDC0-4688-956C-A4AD6C3072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921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81916-44FF-4327-A271-0CC6D50E60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823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E06C0-CC6C-419A-ACF2-0EE7FA3F6B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638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0DDCB7D3-6071-403D-A2FC-4073839617B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5DE1B726-EB3F-407C-9084-EBF0755FCA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4098" y="1500110"/>
            <a:ext cx="6968970" cy="1470025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自閉症兒童之特質與輔導</a:t>
            </a:r>
            <a:endParaRPr lang="zh-TW" altLang="en-US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68824" y="3504461"/>
            <a:ext cx="4151898" cy="1752600"/>
          </a:xfrm>
        </p:spPr>
        <p:txBody>
          <a:bodyPr/>
          <a:lstStyle/>
          <a:p>
            <a:r>
              <a:rPr lang="zh-TW" alt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中山國小  莊雍純</a:t>
            </a:r>
            <a:endParaRPr lang="zh-TW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67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7030A0"/>
                </a:solidFill>
                <a:ea typeface="標楷體" pitchFamily="65" charset="-120"/>
              </a:rPr>
              <a:t>語言溝通的特異性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9665" y="1502540"/>
            <a:ext cx="6154211" cy="464137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語義理解困難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;以表面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字義理解語言</a:t>
            </a: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對譬喻笑話或雙關語不易理解</a:t>
            </a: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老氣橫秋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學究式的言談或過度賣弄文字</a:t>
            </a: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多話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言談迂迴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過度鉅細靡遺或重點模糊</a:t>
            </a: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自創新辭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新義</a:t>
            </a: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放聲思考</a:t>
            </a: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特殊的說話語調或節奏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韻律</a:t>
            </a: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無法適當調節音量</a:t>
            </a:r>
            <a:endParaRPr lang="en-US" altLang="zh-TW" dirty="0" smtClean="0">
              <a:solidFill>
                <a:schemeClr val="accent4">
                  <a:lumMod val="75000"/>
                </a:schemeClr>
              </a:solidFill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隨意插入別人的對話</a:t>
            </a:r>
          </a:p>
        </p:txBody>
      </p:sp>
    </p:spTree>
    <p:extLst>
      <p:ext uri="{BB962C8B-B14F-4D97-AF65-F5344CB8AC3E}">
        <p14:creationId xmlns:p14="http://schemas.microsoft.com/office/powerpoint/2010/main" val="36149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87A85-9643-4D63-AB48-F8D8FD028BB1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溝通對話的準則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合作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準則：說者和聽者為實現同一目標而努力 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的準則：不多也不少（前提能力知道對方的背景知識）</a:t>
            </a:r>
          </a:p>
          <a:p>
            <a:pPr eaLnBrk="1" hangingPunct="1"/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質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的準則：真實可靠的、正確的</a:t>
            </a:r>
          </a:p>
          <a:p>
            <a:pPr eaLnBrk="1" hangingPunct="1"/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關聯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準則：與話題有關</a:t>
            </a:r>
          </a:p>
          <a:p>
            <a:pPr eaLnBrk="1" hangingPunct="1"/>
            <a:r>
              <a:rPr lang="zh-TW" altLang="en-US" sz="28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方式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準則：清楚、簡明，含混、模稜兩可均不佳</a:t>
            </a:r>
          </a:p>
        </p:txBody>
      </p:sp>
    </p:spTree>
    <p:extLst>
      <p:ext uri="{BB962C8B-B14F-4D97-AF65-F5344CB8AC3E}">
        <p14:creationId xmlns:p14="http://schemas.microsoft.com/office/powerpoint/2010/main" val="24714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E1DDEF-61EA-4670-AB29-FEAE320DDCFC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 sz="1400" smtClean="0">
              <a:ea typeface="新細明體" charset="-12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談話時的</a:t>
            </a:r>
            <a:r>
              <a:rPr lang="zh-TW" altLang="en-US" sz="4400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禮貌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準則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7200" y="1815231"/>
            <a:ext cx="3466728" cy="4525963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慷慨準則</a:t>
            </a:r>
          </a:p>
          <a:p>
            <a:pPr eaLnBrk="1" hangingPunct="1"/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讚譽準則</a:t>
            </a:r>
          </a:p>
          <a:p>
            <a:pPr eaLnBrk="1" hangingPunct="1"/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謙虛準則</a:t>
            </a:r>
          </a:p>
          <a:p>
            <a:pPr eaLnBrk="1" hangingPunct="1"/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贊同準則</a:t>
            </a:r>
          </a:p>
          <a:p>
            <a:pPr eaLnBrk="1" hangingPunct="1"/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同情準則</a:t>
            </a:r>
          </a:p>
          <a:p>
            <a:pPr eaLnBrk="1" hangingPunct="1"/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體諒準則</a:t>
            </a:r>
          </a:p>
          <a:p>
            <a:pPr eaLnBrk="1" hangingPunct="1"/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妥協準則</a:t>
            </a:r>
          </a:p>
          <a:p>
            <a:pPr eaLnBrk="1" hangingPunct="1"/>
            <a:endParaRPr lang="en-US" altLang="zh-TW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5862" y="2845045"/>
            <a:ext cx="6271594" cy="1143000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以上準則</a:t>
            </a:r>
            <a:r>
              <a:rPr lang="en-US" altLang="zh-TW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自</a:t>
            </a:r>
            <a:r>
              <a:rPr lang="zh-TW" altLang="en-US" sz="4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閉症兒童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幾乎都沒有</a:t>
            </a:r>
            <a:endParaRPr lang="zh-TW" altLang="en-US" sz="44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62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7030A0"/>
                </a:solidFill>
                <a:ea typeface="標楷體" pitchFamily="65" charset="-120"/>
              </a:rPr>
              <a:t>特殊興趣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276872"/>
            <a:ext cx="684076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800" dirty="0" smtClean="0">
                <a:ea typeface="標楷體" pitchFamily="65" charset="-120"/>
              </a:rPr>
              <a:t>常常是單獨進行其特殊興趣之活動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ea typeface="標楷體" pitchFamily="65" charset="-120"/>
              </a:rPr>
              <a:t>佔據個案大部分時間及談話內容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ea typeface="標楷體" pitchFamily="65" charset="-120"/>
              </a:rPr>
              <a:t>常會排除其他的事情</a:t>
            </a:r>
          </a:p>
        </p:txBody>
      </p:sp>
    </p:spTree>
    <p:extLst>
      <p:ext uri="{BB962C8B-B14F-4D97-AF65-F5344CB8AC3E}">
        <p14:creationId xmlns:p14="http://schemas.microsoft.com/office/powerpoint/2010/main" val="227816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7030A0"/>
                </a:solidFill>
                <a:ea typeface="標楷體" pitchFamily="65" charset="-120"/>
              </a:rPr>
              <a:t>認知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9289" y="1703768"/>
            <a:ext cx="7090311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認知能力不平均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記憶力佳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有不少個案認字能力強或著迷於數字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認知思考僵化無彈性，不允許失敗或是改變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遇到爭執或討論總是固執和憤怒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記憶力過人，但缺乏問題解決能力</a:t>
            </a:r>
          </a:p>
          <a:p>
            <a:pPr eaLnBrk="1" hangingPunct="1"/>
            <a:endParaRPr lang="zh-TW" altLang="en-US" sz="28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618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動作笨拙及身體自覺性差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2173054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約50-90%的個案出現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粗大動作協調不佳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精細動作困難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抽動症(或妥瑞氏症)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7181">
            <a:off x="5853535" y="4237401"/>
            <a:ext cx="2520279" cy="191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5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在學習上所表現出來的狀態</a:t>
            </a:r>
            <a:endParaRPr lang="zh-TW" altLang="en-US" sz="44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060848"/>
            <a:ext cx="6923112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動機薄弱</a:t>
            </a: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興趣窄化</a:t>
            </a: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不喜歡書寫</a:t>
            </a: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動作協調差</a:t>
            </a: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內在能力差異很大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片段記憶能力強，但難以統合理解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71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7392001" cy="1163638"/>
          </a:xfrm>
        </p:spPr>
        <p:txBody>
          <a:bodyPr/>
          <a:lstStyle/>
          <a:p>
            <a:r>
              <a:rPr lang="zh-TW" altLang="en-US" sz="4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座位及分組的</a:t>
            </a:r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安排</a:t>
            </a:r>
            <a:endParaRPr lang="zh-TW" altLang="en-US" sz="4400" dirty="0">
              <a:solidFill>
                <a:srgbClr val="7030A0"/>
              </a:solidFill>
              <a:latin typeface="Lucida Sans" pitchFamily="34" charset="0"/>
              <a:ea typeface="標楷體" pitchFamily="65" charset="-120"/>
            </a:endParaRPr>
          </a:p>
        </p:txBody>
      </p:sp>
      <p:sp>
        <p:nvSpPr>
          <p:cNvPr id="4" name="Freeform 6"/>
          <p:cNvSpPr>
            <a:spLocks noGrp="1"/>
          </p:cNvSpPr>
          <p:nvPr>
            <p:ph idx="1"/>
          </p:nvPr>
        </p:nvSpPr>
        <p:spPr bwMode="auto">
          <a:xfrm>
            <a:off x="454981" y="2104444"/>
            <a:ext cx="4534270" cy="3440942"/>
          </a:xfrm>
          <a:custGeom>
            <a:avLst/>
            <a:gdLst>
              <a:gd name="T0" fmla="*/ 359 w 1803"/>
              <a:gd name="T1" fmla="*/ 74 h 1366"/>
              <a:gd name="T2" fmla="*/ 543 w 1803"/>
              <a:gd name="T3" fmla="*/ 57 h 1366"/>
              <a:gd name="T4" fmla="*/ 768 w 1803"/>
              <a:gd name="T5" fmla="*/ 74 h 1366"/>
              <a:gd name="T6" fmla="*/ 1002 w 1803"/>
              <a:gd name="T7" fmla="*/ 65 h 1366"/>
              <a:gd name="T8" fmla="*/ 1161 w 1803"/>
              <a:gd name="T9" fmla="*/ 90 h 1366"/>
              <a:gd name="T10" fmla="*/ 1753 w 1803"/>
              <a:gd name="T11" fmla="*/ 82 h 1366"/>
              <a:gd name="T12" fmla="*/ 1803 w 1803"/>
              <a:gd name="T13" fmla="*/ 149 h 1366"/>
              <a:gd name="T14" fmla="*/ 1745 w 1803"/>
              <a:gd name="T15" fmla="*/ 433 h 1366"/>
              <a:gd name="T16" fmla="*/ 1753 w 1803"/>
              <a:gd name="T17" fmla="*/ 600 h 1366"/>
              <a:gd name="T18" fmla="*/ 1787 w 1803"/>
              <a:gd name="T19" fmla="*/ 800 h 1366"/>
              <a:gd name="T20" fmla="*/ 1795 w 1803"/>
              <a:gd name="T21" fmla="*/ 1326 h 1366"/>
              <a:gd name="T22" fmla="*/ 1787 w 1803"/>
              <a:gd name="T23" fmla="*/ 1359 h 1366"/>
              <a:gd name="T24" fmla="*/ 1728 w 1803"/>
              <a:gd name="T25" fmla="*/ 1351 h 1366"/>
              <a:gd name="T26" fmla="*/ 1511 w 1803"/>
              <a:gd name="T27" fmla="*/ 1326 h 1366"/>
              <a:gd name="T28" fmla="*/ 459 w 1803"/>
              <a:gd name="T29" fmla="*/ 1334 h 1366"/>
              <a:gd name="T30" fmla="*/ 67 w 1803"/>
              <a:gd name="T31" fmla="*/ 1309 h 1366"/>
              <a:gd name="T32" fmla="*/ 42 w 1803"/>
              <a:gd name="T33" fmla="*/ 1292 h 1366"/>
              <a:gd name="T34" fmla="*/ 0 w 1803"/>
              <a:gd name="T35" fmla="*/ 1117 h 1366"/>
              <a:gd name="T36" fmla="*/ 42 w 1803"/>
              <a:gd name="T37" fmla="*/ 583 h 1366"/>
              <a:gd name="T38" fmla="*/ 84 w 1803"/>
              <a:gd name="T39" fmla="*/ 241 h 1366"/>
              <a:gd name="T40" fmla="*/ 359 w 1803"/>
              <a:gd name="T41" fmla="*/ 74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366">
                <a:moveTo>
                  <a:pt x="359" y="74"/>
                </a:moveTo>
                <a:cubicBezTo>
                  <a:pt x="417" y="35"/>
                  <a:pt x="474" y="52"/>
                  <a:pt x="543" y="57"/>
                </a:cubicBezTo>
                <a:cubicBezTo>
                  <a:pt x="614" y="105"/>
                  <a:pt x="674" y="79"/>
                  <a:pt x="768" y="74"/>
                </a:cubicBezTo>
                <a:cubicBezTo>
                  <a:pt x="850" y="62"/>
                  <a:pt x="919" y="58"/>
                  <a:pt x="1002" y="65"/>
                </a:cubicBezTo>
                <a:cubicBezTo>
                  <a:pt x="1054" y="79"/>
                  <a:pt x="1107" y="84"/>
                  <a:pt x="1161" y="90"/>
                </a:cubicBezTo>
                <a:cubicBezTo>
                  <a:pt x="1369" y="83"/>
                  <a:pt x="1543" y="76"/>
                  <a:pt x="1753" y="82"/>
                </a:cubicBezTo>
                <a:cubicBezTo>
                  <a:pt x="1782" y="102"/>
                  <a:pt x="1792" y="116"/>
                  <a:pt x="1803" y="149"/>
                </a:cubicBezTo>
                <a:cubicBezTo>
                  <a:pt x="1796" y="309"/>
                  <a:pt x="1803" y="316"/>
                  <a:pt x="1745" y="433"/>
                </a:cubicBezTo>
                <a:cubicBezTo>
                  <a:pt x="1731" y="492"/>
                  <a:pt x="1716" y="543"/>
                  <a:pt x="1753" y="600"/>
                </a:cubicBezTo>
                <a:cubicBezTo>
                  <a:pt x="1763" y="670"/>
                  <a:pt x="1769" y="733"/>
                  <a:pt x="1787" y="800"/>
                </a:cubicBezTo>
                <a:cubicBezTo>
                  <a:pt x="1780" y="977"/>
                  <a:pt x="1771" y="1150"/>
                  <a:pt x="1795" y="1326"/>
                </a:cubicBezTo>
                <a:cubicBezTo>
                  <a:pt x="1792" y="1337"/>
                  <a:pt x="1798" y="1355"/>
                  <a:pt x="1787" y="1359"/>
                </a:cubicBezTo>
                <a:cubicBezTo>
                  <a:pt x="1768" y="1366"/>
                  <a:pt x="1748" y="1354"/>
                  <a:pt x="1728" y="1351"/>
                </a:cubicBezTo>
                <a:cubicBezTo>
                  <a:pt x="1656" y="1342"/>
                  <a:pt x="1583" y="1336"/>
                  <a:pt x="1511" y="1326"/>
                </a:cubicBezTo>
                <a:cubicBezTo>
                  <a:pt x="1171" y="1329"/>
                  <a:pt x="806" y="1350"/>
                  <a:pt x="459" y="1334"/>
                </a:cubicBezTo>
                <a:cubicBezTo>
                  <a:pt x="314" y="1314"/>
                  <a:pt x="257" y="1315"/>
                  <a:pt x="67" y="1309"/>
                </a:cubicBezTo>
                <a:cubicBezTo>
                  <a:pt x="59" y="1303"/>
                  <a:pt x="48" y="1300"/>
                  <a:pt x="42" y="1292"/>
                </a:cubicBezTo>
                <a:cubicBezTo>
                  <a:pt x="23" y="1264"/>
                  <a:pt x="8" y="1154"/>
                  <a:pt x="0" y="1117"/>
                </a:cubicBezTo>
                <a:cubicBezTo>
                  <a:pt x="6" y="945"/>
                  <a:pt x="1" y="754"/>
                  <a:pt x="42" y="583"/>
                </a:cubicBezTo>
                <a:cubicBezTo>
                  <a:pt x="56" y="469"/>
                  <a:pt x="70" y="355"/>
                  <a:pt x="84" y="241"/>
                </a:cubicBezTo>
                <a:cubicBezTo>
                  <a:pt x="96" y="0"/>
                  <a:pt x="77" y="74"/>
                  <a:pt x="359" y="74"/>
                </a:cubicBezTo>
                <a:close/>
              </a:path>
            </a:pathLst>
          </a:custGeom>
          <a:noFill/>
          <a:ln w="38100" cap="flat" cmpd="sng">
            <a:solidFill>
              <a:srgbClr val="A069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座位：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避免較為衝動的學生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靠近老師或較為開放安靜的角落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分組：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避免讓學生自行安排</a:t>
            </a:r>
            <a:endParaRPr lang="zh-TW" altLang="en-US" dirty="0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5326602" y="3019087"/>
            <a:ext cx="3124940" cy="3108543"/>
          </a:xfrm>
          <a:custGeom>
            <a:avLst/>
            <a:gdLst>
              <a:gd name="T0" fmla="*/ 655 w 1582"/>
              <a:gd name="T1" fmla="*/ 0 h 1380"/>
              <a:gd name="T2" fmla="*/ 948 w 1582"/>
              <a:gd name="T3" fmla="*/ 25 h 1380"/>
              <a:gd name="T4" fmla="*/ 1315 w 1582"/>
              <a:gd name="T5" fmla="*/ 167 h 1380"/>
              <a:gd name="T6" fmla="*/ 1448 w 1582"/>
              <a:gd name="T7" fmla="*/ 305 h 1380"/>
              <a:gd name="T8" fmla="*/ 1523 w 1582"/>
              <a:gd name="T9" fmla="*/ 461 h 1380"/>
              <a:gd name="T10" fmla="*/ 1565 w 1582"/>
              <a:gd name="T11" fmla="*/ 643 h 1380"/>
              <a:gd name="T12" fmla="*/ 1582 w 1582"/>
              <a:gd name="T13" fmla="*/ 802 h 1380"/>
              <a:gd name="T14" fmla="*/ 1540 w 1582"/>
              <a:gd name="T15" fmla="*/ 1060 h 1380"/>
              <a:gd name="T16" fmla="*/ 1406 w 1582"/>
              <a:gd name="T17" fmla="*/ 1223 h 1380"/>
              <a:gd name="T18" fmla="*/ 1238 w 1582"/>
              <a:gd name="T19" fmla="*/ 1319 h 1380"/>
              <a:gd name="T20" fmla="*/ 1034 w 1582"/>
              <a:gd name="T21" fmla="*/ 1361 h 1380"/>
              <a:gd name="T22" fmla="*/ 830 w 1582"/>
              <a:gd name="T23" fmla="*/ 1364 h 1380"/>
              <a:gd name="T24" fmla="*/ 605 w 1582"/>
              <a:gd name="T25" fmla="*/ 1361 h 1380"/>
              <a:gd name="T26" fmla="*/ 413 w 1582"/>
              <a:gd name="T27" fmla="*/ 1319 h 1380"/>
              <a:gd name="T28" fmla="*/ 196 w 1582"/>
              <a:gd name="T29" fmla="*/ 1244 h 1380"/>
              <a:gd name="T30" fmla="*/ 88 w 1582"/>
              <a:gd name="T31" fmla="*/ 1102 h 1380"/>
              <a:gd name="T32" fmla="*/ 21 w 1582"/>
              <a:gd name="T33" fmla="*/ 919 h 1380"/>
              <a:gd name="T34" fmla="*/ 71 w 1582"/>
              <a:gd name="T35" fmla="*/ 501 h 1380"/>
              <a:gd name="T36" fmla="*/ 138 w 1582"/>
              <a:gd name="T37" fmla="*/ 376 h 1380"/>
              <a:gd name="T38" fmla="*/ 221 w 1582"/>
              <a:gd name="T39" fmla="*/ 251 h 1380"/>
              <a:gd name="T40" fmla="*/ 363 w 1582"/>
              <a:gd name="T41" fmla="*/ 117 h 1380"/>
              <a:gd name="T42" fmla="*/ 505 w 1582"/>
              <a:gd name="T43" fmla="*/ 25 h 1380"/>
              <a:gd name="T44" fmla="*/ 655 w 1582"/>
              <a:gd name="T45" fmla="*/ 0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2" h="1380">
                <a:moveTo>
                  <a:pt x="655" y="0"/>
                </a:moveTo>
                <a:cubicBezTo>
                  <a:pt x="751" y="5"/>
                  <a:pt x="852" y="6"/>
                  <a:pt x="948" y="25"/>
                </a:cubicBezTo>
                <a:cubicBezTo>
                  <a:pt x="1077" y="51"/>
                  <a:pt x="1198" y="112"/>
                  <a:pt x="1315" y="167"/>
                </a:cubicBezTo>
                <a:cubicBezTo>
                  <a:pt x="1394" y="216"/>
                  <a:pt x="1412" y="244"/>
                  <a:pt x="1448" y="305"/>
                </a:cubicBezTo>
                <a:cubicBezTo>
                  <a:pt x="1488" y="377"/>
                  <a:pt x="1499" y="407"/>
                  <a:pt x="1523" y="461"/>
                </a:cubicBezTo>
                <a:cubicBezTo>
                  <a:pt x="1547" y="515"/>
                  <a:pt x="1557" y="599"/>
                  <a:pt x="1565" y="643"/>
                </a:cubicBezTo>
                <a:cubicBezTo>
                  <a:pt x="1571" y="696"/>
                  <a:pt x="1576" y="749"/>
                  <a:pt x="1582" y="802"/>
                </a:cubicBezTo>
                <a:cubicBezTo>
                  <a:pt x="1578" y="871"/>
                  <a:pt x="1580" y="965"/>
                  <a:pt x="1540" y="1060"/>
                </a:cubicBezTo>
                <a:cubicBezTo>
                  <a:pt x="1500" y="1155"/>
                  <a:pt x="1438" y="1191"/>
                  <a:pt x="1406" y="1223"/>
                </a:cubicBezTo>
                <a:cubicBezTo>
                  <a:pt x="1374" y="1255"/>
                  <a:pt x="1281" y="1305"/>
                  <a:pt x="1238" y="1319"/>
                </a:cubicBezTo>
                <a:cubicBezTo>
                  <a:pt x="1184" y="1356"/>
                  <a:pt x="1100" y="1352"/>
                  <a:pt x="1034" y="1361"/>
                </a:cubicBezTo>
                <a:cubicBezTo>
                  <a:pt x="975" y="1380"/>
                  <a:pt x="892" y="1357"/>
                  <a:pt x="830" y="1364"/>
                </a:cubicBezTo>
                <a:cubicBezTo>
                  <a:pt x="749" y="1373"/>
                  <a:pt x="686" y="1350"/>
                  <a:pt x="605" y="1361"/>
                </a:cubicBezTo>
                <a:cubicBezTo>
                  <a:pt x="536" y="1354"/>
                  <a:pt x="481" y="1339"/>
                  <a:pt x="413" y="1319"/>
                </a:cubicBezTo>
                <a:cubicBezTo>
                  <a:pt x="363" y="1301"/>
                  <a:pt x="250" y="1280"/>
                  <a:pt x="196" y="1244"/>
                </a:cubicBezTo>
                <a:cubicBezTo>
                  <a:pt x="164" y="1213"/>
                  <a:pt x="117" y="1156"/>
                  <a:pt x="88" y="1102"/>
                </a:cubicBezTo>
                <a:cubicBezTo>
                  <a:pt x="70" y="1059"/>
                  <a:pt x="24" y="1019"/>
                  <a:pt x="21" y="919"/>
                </a:cubicBezTo>
                <a:cubicBezTo>
                  <a:pt x="0" y="786"/>
                  <a:pt x="50" y="562"/>
                  <a:pt x="71" y="501"/>
                </a:cubicBezTo>
                <a:cubicBezTo>
                  <a:pt x="92" y="440"/>
                  <a:pt x="119" y="405"/>
                  <a:pt x="138" y="376"/>
                </a:cubicBezTo>
                <a:cubicBezTo>
                  <a:pt x="157" y="347"/>
                  <a:pt x="184" y="294"/>
                  <a:pt x="221" y="251"/>
                </a:cubicBezTo>
                <a:cubicBezTo>
                  <a:pt x="249" y="207"/>
                  <a:pt x="320" y="146"/>
                  <a:pt x="363" y="117"/>
                </a:cubicBezTo>
                <a:cubicBezTo>
                  <a:pt x="410" y="79"/>
                  <a:pt x="456" y="44"/>
                  <a:pt x="505" y="25"/>
                </a:cubicBezTo>
                <a:cubicBezTo>
                  <a:pt x="542" y="14"/>
                  <a:pt x="581" y="0"/>
                  <a:pt x="655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一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個人坐的小中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VS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和別人一起坐的小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分組之後的小榆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提供一個避風港</a:t>
            </a:r>
          </a:p>
        </p:txBody>
      </p:sp>
      <p:sp>
        <p:nvSpPr>
          <p:cNvPr id="5" name="Freeform 6"/>
          <p:cNvSpPr txBox="1">
            <a:spLocks/>
          </p:cNvSpPr>
          <p:nvPr/>
        </p:nvSpPr>
        <p:spPr bwMode="auto">
          <a:xfrm>
            <a:off x="854824" y="1929929"/>
            <a:ext cx="3906175" cy="1668149"/>
          </a:xfrm>
          <a:custGeom>
            <a:avLst/>
            <a:gdLst>
              <a:gd name="T0" fmla="*/ 359 w 1803"/>
              <a:gd name="T1" fmla="*/ 74 h 1366"/>
              <a:gd name="T2" fmla="*/ 543 w 1803"/>
              <a:gd name="T3" fmla="*/ 57 h 1366"/>
              <a:gd name="T4" fmla="*/ 768 w 1803"/>
              <a:gd name="T5" fmla="*/ 74 h 1366"/>
              <a:gd name="T6" fmla="*/ 1002 w 1803"/>
              <a:gd name="T7" fmla="*/ 65 h 1366"/>
              <a:gd name="T8" fmla="*/ 1161 w 1803"/>
              <a:gd name="T9" fmla="*/ 90 h 1366"/>
              <a:gd name="T10" fmla="*/ 1753 w 1803"/>
              <a:gd name="T11" fmla="*/ 82 h 1366"/>
              <a:gd name="T12" fmla="*/ 1803 w 1803"/>
              <a:gd name="T13" fmla="*/ 149 h 1366"/>
              <a:gd name="T14" fmla="*/ 1745 w 1803"/>
              <a:gd name="T15" fmla="*/ 433 h 1366"/>
              <a:gd name="T16" fmla="*/ 1753 w 1803"/>
              <a:gd name="T17" fmla="*/ 600 h 1366"/>
              <a:gd name="T18" fmla="*/ 1787 w 1803"/>
              <a:gd name="T19" fmla="*/ 800 h 1366"/>
              <a:gd name="T20" fmla="*/ 1795 w 1803"/>
              <a:gd name="T21" fmla="*/ 1326 h 1366"/>
              <a:gd name="T22" fmla="*/ 1787 w 1803"/>
              <a:gd name="T23" fmla="*/ 1359 h 1366"/>
              <a:gd name="T24" fmla="*/ 1728 w 1803"/>
              <a:gd name="T25" fmla="*/ 1351 h 1366"/>
              <a:gd name="T26" fmla="*/ 1511 w 1803"/>
              <a:gd name="T27" fmla="*/ 1326 h 1366"/>
              <a:gd name="T28" fmla="*/ 459 w 1803"/>
              <a:gd name="T29" fmla="*/ 1334 h 1366"/>
              <a:gd name="T30" fmla="*/ 67 w 1803"/>
              <a:gd name="T31" fmla="*/ 1309 h 1366"/>
              <a:gd name="T32" fmla="*/ 42 w 1803"/>
              <a:gd name="T33" fmla="*/ 1292 h 1366"/>
              <a:gd name="T34" fmla="*/ 0 w 1803"/>
              <a:gd name="T35" fmla="*/ 1117 h 1366"/>
              <a:gd name="T36" fmla="*/ 42 w 1803"/>
              <a:gd name="T37" fmla="*/ 583 h 1366"/>
              <a:gd name="T38" fmla="*/ 84 w 1803"/>
              <a:gd name="T39" fmla="*/ 241 h 1366"/>
              <a:gd name="T40" fmla="*/ 359 w 1803"/>
              <a:gd name="T41" fmla="*/ 74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366">
                <a:moveTo>
                  <a:pt x="359" y="74"/>
                </a:moveTo>
                <a:cubicBezTo>
                  <a:pt x="417" y="35"/>
                  <a:pt x="474" y="52"/>
                  <a:pt x="543" y="57"/>
                </a:cubicBezTo>
                <a:cubicBezTo>
                  <a:pt x="614" y="105"/>
                  <a:pt x="674" y="79"/>
                  <a:pt x="768" y="74"/>
                </a:cubicBezTo>
                <a:cubicBezTo>
                  <a:pt x="850" y="62"/>
                  <a:pt x="919" y="58"/>
                  <a:pt x="1002" y="65"/>
                </a:cubicBezTo>
                <a:cubicBezTo>
                  <a:pt x="1054" y="79"/>
                  <a:pt x="1107" y="84"/>
                  <a:pt x="1161" y="90"/>
                </a:cubicBezTo>
                <a:cubicBezTo>
                  <a:pt x="1369" y="83"/>
                  <a:pt x="1543" y="76"/>
                  <a:pt x="1753" y="82"/>
                </a:cubicBezTo>
                <a:cubicBezTo>
                  <a:pt x="1782" y="102"/>
                  <a:pt x="1792" y="116"/>
                  <a:pt x="1803" y="149"/>
                </a:cubicBezTo>
                <a:cubicBezTo>
                  <a:pt x="1796" y="309"/>
                  <a:pt x="1803" y="316"/>
                  <a:pt x="1745" y="433"/>
                </a:cubicBezTo>
                <a:cubicBezTo>
                  <a:pt x="1731" y="492"/>
                  <a:pt x="1716" y="543"/>
                  <a:pt x="1753" y="600"/>
                </a:cubicBezTo>
                <a:cubicBezTo>
                  <a:pt x="1763" y="670"/>
                  <a:pt x="1769" y="733"/>
                  <a:pt x="1787" y="800"/>
                </a:cubicBezTo>
                <a:cubicBezTo>
                  <a:pt x="1780" y="977"/>
                  <a:pt x="1771" y="1150"/>
                  <a:pt x="1795" y="1326"/>
                </a:cubicBezTo>
                <a:cubicBezTo>
                  <a:pt x="1792" y="1337"/>
                  <a:pt x="1798" y="1355"/>
                  <a:pt x="1787" y="1359"/>
                </a:cubicBezTo>
                <a:cubicBezTo>
                  <a:pt x="1768" y="1366"/>
                  <a:pt x="1748" y="1354"/>
                  <a:pt x="1728" y="1351"/>
                </a:cubicBezTo>
                <a:cubicBezTo>
                  <a:pt x="1656" y="1342"/>
                  <a:pt x="1583" y="1336"/>
                  <a:pt x="1511" y="1326"/>
                </a:cubicBezTo>
                <a:cubicBezTo>
                  <a:pt x="1171" y="1329"/>
                  <a:pt x="806" y="1350"/>
                  <a:pt x="459" y="1334"/>
                </a:cubicBezTo>
                <a:cubicBezTo>
                  <a:pt x="314" y="1314"/>
                  <a:pt x="257" y="1315"/>
                  <a:pt x="67" y="1309"/>
                </a:cubicBezTo>
                <a:cubicBezTo>
                  <a:pt x="59" y="1303"/>
                  <a:pt x="48" y="1300"/>
                  <a:pt x="42" y="1292"/>
                </a:cubicBezTo>
                <a:cubicBezTo>
                  <a:pt x="23" y="1264"/>
                  <a:pt x="8" y="1154"/>
                  <a:pt x="0" y="1117"/>
                </a:cubicBezTo>
                <a:cubicBezTo>
                  <a:pt x="6" y="945"/>
                  <a:pt x="1" y="754"/>
                  <a:pt x="42" y="583"/>
                </a:cubicBezTo>
                <a:cubicBezTo>
                  <a:pt x="56" y="469"/>
                  <a:pt x="70" y="355"/>
                  <a:pt x="84" y="241"/>
                </a:cubicBezTo>
                <a:cubicBezTo>
                  <a:pt x="96" y="0"/>
                  <a:pt x="77" y="74"/>
                  <a:pt x="359" y="74"/>
                </a:cubicBezTo>
                <a:close/>
              </a:path>
            </a:pathLst>
          </a:custGeom>
          <a:noFill/>
          <a:ln w="38100" cap="flat" cmpd="sng">
            <a:solidFill>
              <a:srgbClr val="A069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200"/>
              </a:spcBef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對於聲音的敏感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對於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學習與社會互動產生的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壓力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009">
            <a:off x="5764113" y="2266280"/>
            <a:ext cx="2123911" cy="158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63" y="4446268"/>
            <a:ext cx="2722878" cy="2033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3" y="4446268"/>
            <a:ext cx="2734322" cy="204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79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864" y="569081"/>
            <a:ext cx="70104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  <a:ea typeface="標楷體" pitchFamily="65" charset="-120"/>
              </a:rPr>
              <a:t>自閉症光譜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838994" y="2137299"/>
            <a:ext cx="7467600" cy="0"/>
          </a:xfrm>
          <a:prstGeom prst="line">
            <a:avLst/>
          </a:prstGeom>
          <a:noFill/>
          <a:ln w="63500">
            <a:solidFill>
              <a:srgbClr val="18228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467600" y="2402498"/>
            <a:ext cx="6111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9900CC"/>
                </a:solidFill>
                <a:latin typeface="Times New Roman" pitchFamily="18" charset="0"/>
                <a:ea typeface="標楷體" pitchFamily="65" charset="-120"/>
              </a:rPr>
              <a:t>一般人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98055" y="2406358"/>
            <a:ext cx="6111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339966"/>
                </a:solidFill>
                <a:latin typeface="Times New Roman" pitchFamily="18" charset="0"/>
                <a:ea typeface="標楷體" pitchFamily="65" charset="-120"/>
              </a:rPr>
              <a:t>亞斯伯格症候群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256538" y="2403331"/>
            <a:ext cx="6111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9999"/>
                </a:solidFill>
                <a:latin typeface="Times New Roman" pitchFamily="18" charset="0"/>
                <a:ea typeface="標楷體" pitchFamily="65" charset="-120"/>
              </a:rPr>
              <a:t>怪怪的人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8486" y="2406358"/>
            <a:ext cx="6111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0066FF"/>
                </a:solidFill>
                <a:latin typeface="Times New Roman" pitchFamily="18" charset="0"/>
                <a:ea typeface="標楷體" pitchFamily="65" charset="-120"/>
              </a:rPr>
              <a:t>內向孤僻的人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50250" y="2403331"/>
            <a:ext cx="611187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高功能自閉症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37641" y="2364836"/>
            <a:ext cx="6111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9933"/>
                </a:solidFill>
                <a:latin typeface="Times New Roman" pitchFamily="18" charset="0"/>
                <a:ea typeface="標楷體" pitchFamily="65" charset="-120"/>
              </a:rPr>
              <a:t>低功能自閉症</a:t>
            </a:r>
          </a:p>
        </p:txBody>
      </p:sp>
    </p:spTree>
    <p:extLst>
      <p:ext uri="{BB962C8B-B14F-4D97-AF65-F5344CB8AC3E}">
        <p14:creationId xmlns:p14="http://schemas.microsoft.com/office/powerpoint/2010/main" val="22012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2583" y="531520"/>
            <a:ext cx="7454144" cy="116363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協助他人了解他們語言背後真正的意涵</a:t>
            </a:r>
            <a:endParaRPr lang="zh-TW" altLang="en-US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948" y="2237173"/>
            <a:ext cx="4589754" cy="362800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的社交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翻譯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者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488272" y="1780835"/>
            <a:ext cx="4181383" cy="2888819"/>
          </a:xfrm>
          <a:custGeom>
            <a:avLst/>
            <a:gdLst>
              <a:gd name="T0" fmla="*/ 359 w 1803"/>
              <a:gd name="T1" fmla="*/ 74 h 1366"/>
              <a:gd name="T2" fmla="*/ 543 w 1803"/>
              <a:gd name="T3" fmla="*/ 57 h 1366"/>
              <a:gd name="T4" fmla="*/ 768 w 1803"/>
              <a:gd name="T5" fmla="*/ 74 h 1366"/>
              <a:gd name="T6" fmla="*/ 1002 w 1803"/>
              <a:gd name="T7" fmla="*/ 65 h 1366"/>
              <a:gd name="T8" fmla="*/ 1161 w 1803"/>
              <a:gd name="T9" fmla="*/ 90 h 1366"/>
              <a:gd name="T10" fmla="*/ 1753 w 1803"/>
              <a:gd name="T11" fmla="*/ 82 h 1366"/>
              <a:gd name="T12" fmla="*/ 1803 w 1803"/>
              <a:gd name="T13" fmla="*/ 149 h 1366"/>
              <a:gd name="T14" fmla="*/ 1745 w 1803"/>
              <a:gd name="T15" fmla="*/ 433 h 1366"/>
              <a:gd name="T16" fmla="*/ 1753 w 1803"/>
              <a:gd name="T17" fmla="*/ 600 h 1366"/>
              <a:gd name="T18" fmla="*/ 1787 w 1803"/>
              <a:gd name="T19" fmla="*/ 800 h 1366"/>
              <a:gd name="T20" fmla="*/ 1795 w 1803"/>
              <a:gd name="T21" fmla="*/ 1326 h 1366"/>
              <a:gd name="T22" fmla="*/ 1787 w 1803"/>
              <a:gd name="T23" fmla="*/ 1359 h 1366"/>
              <a:gd name="T24" fmla="*/ 1728 w 1803"/>
              <a:gd name="T25" fmla="*/ 1351 h 1366"/>
              <a:gd name="T26" fmla="*/ 1511 w 1803"/>
              <a:gd name="T27" fmla="*/ 1326 h 1366"/>
              <a:gd name="T28" fmla="*/ 459 w 1803"/>
              <a:gd name="T29" fmla="*/ 1334 h 1366"/>
              <a:gd name="T30" fmla="*/ 67 w 1803"/>
              <a:gd name="T31" fmla="*/ 1309 h 1366"/>
              <a:gd name="T32" fmla="*/ 42 w 1803"/>
              <a:gd name="T33" fmla="*/ 1292 h 1366"/>
              <a:gd name="T34" fmla="*/ 0 w 1803"/>
              <a:gd name="T35" fmla="*/ 1117 h 1366"/>
              <a:gd name="T36" fmla="*/ 42 w 1803"/>
              <a:gd name="T37" fmla="*/ 583 h 1366"/>
              <a:gd name="T38" fmla="*/ 84 w 1803"/>
              <a:gd name="T39" fmla="*/ 241 h 1366"/>
              <a:gd name="T40" fmla="*/ 359 w 1803"/>
              <a:gd name="T41" fmla="*/ 74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3" h="1366">
                <a:moveTo>
                  <a:pt x="359" y="74"/>
                </a:moveTo>
                <a:cubicBezTo>
                  <a:pt x="417" y="35"/>
                  <a:pt x="474" y="52"/>
                  <a:pt x="543" y="57"/>
                </a:cubicBezTo>
                <a:cubicBezTo>
                  <a:pt x="614" y="105"/>
                  <a:pt x="674" y="79"/>
                  <a:pt x="768" y="74"/>
                </a:cubicBezTo>
                <a:cubicBezTo>
                  <a:pt x="850" y="62"/>
                  <a:pt x="919" y="58"/>
                  <a:pt x="1002" y="65"/>
                </a:cubicBezTo>
                <a:cubicBezTo>
                  <a:pt x="1054" y="79"/>
                  <a:pt x="1107" y="84"/>
                  <a:pt x="1161" y="90"/>
                </a:cubicBezTo>
                <a:cubicBezTo>
                  <a:pt x="1369" y="83"/>
                  <a:pt x="1543" y="76"/>
                  <a:pt x="1753" y="82"/>
                </a:cubicBezTo>
                <a:cubicBezTo>
                  <a:pt x="1782" y="102"/>
                  <a:pt x="1792" y="116"/>
                  <a:pt x="1803" y="149"/>
                </a:cubicBezTo>
                <a:cubicBezTo>
                  <a:pt x="1796" y="309"/>
                  <a:pt x="1803" y="316"/>
                  <a:pt x="1745" y="433"/>
                </a:cubicBezTo>
                <a:cubicBezTo>
                  <a:pt x="1731" y="492"/>
                  <a:pt x="1716" y="543"/>
                  <a:pt x="1753" y="600"/>
                </a:cubicBezTo>
                <a:cubicBezTo>
                  <a:pt x="1763" y="670"/>
                  <a:pt x="1769" y="733"/>
                  <a:pt x="1787" y="800"/>
                </a:cubicBezTo>
                <a:cubicBezTo>
                  <a:pt x="1780" y="977"/>
                  <a:pt x="1771" y="1150"/>
                  <a:pt x="1795" y="1326"/>
                </a:cubicBezTo>
                <a:cubicBezTo>
                  <a:pt x="1792" y="1337"/>
                  <a:pt x="1798" y="1355"/>
                  <a:pt x="1787" y="1359"/>
                </a:cubicBezTo>
                <a:cubicBezTo>
                  <a:pt x="1768" y="1366"/>
                  <a:pt x="1748" y="1354"/>
                  <a:pt x="1728" y="1351"/>
                </a:cubicBezTo>
                <a:cubicBezTo>
                  <a:pt x="1656" y="1342"/>
                  <a:pt x="1583" y="1336"/>
                  <a:pt x="1511" y="1326"/>
                </a:cubicBezTo>
                <a:cubicBezTo>
                  <a:pt x="1171" y="1329"/>
                  <a:pt x="806" y="1350"/>
                  <a:pt x="459" y="1334"/>
                </a:cubicBezTo>
                <a:cubicBezTo>
                  <a:pt x="314" y="1314"/>
                  <a:pt x="257" y="1315"/>
                  <a:pt x="67" y="1309"/>
                </a:cubicBezTo>
                <a:cubicBezTo>
                  <a:pt x="59" y="1303"/>
                  <a:pt x="48" y="1300"/>
                  <a:pt x="42" y="1292"/>
                </a:cubicBezTo>
                <a:cubicBezTo>
                  <a:pt x="23" y="1264"/>
                  <a:pt x="8" y="1154"/>
                  <a:pt x="0" y="1117"/>
                </a:cubicBezTo>
                <a:cubicBezTo>
                  <a:pt x="6" y="945"/>
                  <a:pt x="1" y="754"/>
                  <a:pt x="42" y="583"/>
                </a:cubicBezTo>
                <a:cubicBezTo>
                  <a:pt x="56" y="469"/>
                  <a:pt x="70" y="355"/>
                  <a:pt x="84" y="241"/>
                </a:cubicBezTo>
                <a:cubicBezTo>
                  <a:pt x="96" y="0"/>
                  <a:pt x="77" y="74"/>
                  <a:pt x="359" y="74"/>
                </a:cubicBezTo>
                <a:close/>
              </a:path>
            </a:pathLst>
          </a:custGeom>
          <a:noFill/>
          <a:ln w="38100" cap="flat" cmpd="sng">
            <a:solidFill>
              <a:srgbClr val="A069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TW" alt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802819" y="2745109"/>
            <a:ext cx="3639845" cy="3046988"/>
          </a:xfrm>
          <a:custGeom>
            <a:avLst/>
            <a:gdLst>
              <a:gd name="T0" fmla="*/ 655 w 1582"/>
              <a:gd name="T1" fmla="*/ 0 h 1380"/>
              <a:gd name="T2" fmla="*/ 948 w 1582"/>
              <a:gd name="T3" fmla="*/ 25 h 1380"/>
              <a:gd name="T4" fmla="*/ 1315 w 1582"/>
              <a:gd name="T5" fmla="*/ 167 h 1380"/>
              <a:gd name="T6" fmla="*/ 1448 w 1582"/>
              <a:gd name="T7" fmla="*/ 305 h 1380"/>
              <a:gd name="T8" fmla="*/ 1523 w 1582"/>
              <a:gd name="T9" fmla="*/ 461 h 1380"/>
              <a:gd name="T10" fmla="*/ 1565 w 1582"/>
              <a:gd name="T11" fmla="*/ 643 h 1380"/>
              <a:gd name="T12" fmla="*/ 1582 w 1582"/>
              <a:gd name="T13" fmla="*/ 802 h 1380"/>
              <a:gd name="T14" fmla="*/ 1540 w 1582"/>
              <a:gd name="T15" fmla="*/ 1060 h 1380"/>
              <a:gd name="T16" fmla="*/ 1406 w 1582"/>
              <a:gd name="T17" fmla="*/ 1223 h 1380"/>
              <a:gd name="T18" fmla="*/ 1238 w 1582"/>
              <a:gd name="T19" fmla="*/ 1319 h 1380"/>
              <a:gd name="T20" fmla="*/ 1034 w 1582"/>
              <a:gd name="T21" fmla="*/ 1361 h 1380"/>
              <a:gd name="T22" fmla="*/ 830 w 1582"/>
              <a:gd name="T23" fmla="*/ 1364 h 1380"/>
              <a:gd name="T24" fmla="*/ 605 w 1582"/>
              <a:gd name="T25" fmla="*/ 1361 h 1380"/>
              <a:gd name="T26" fmla="*/ 413 w 1582"/>
              <a:gd name="T27" fmla="*/ 1319 h 1380"/>
              <a:gd name="T28" fmla="*/ 196 w 1582"/>
              <a:gd name="T29" fmla="*/ 1244 h 1380"/>
              <a:gd name="T30" fmla="*/ 88 w 1582"/>
              <a:gd name="T31" fmla="*/ 1102 h 1380"/>
              <a:gd name="T32" fmla="*/ 21 w 1582"/>
              <a:gd name="T33" fmla="*/ 919 h 1380"/>
              <a:gd name="T34" fmla="*/ 71 w 1582"/>
              <a:gd name="T35" fmla="*/ 501 h 1380"/>
              <a:gd name="T36" fmla="*/ 138 w 1582"/>
              <a:gd name="T37" fmla="*/ 376 h 1380"/>
              <a:gd name="T38" fmla="*/ 221 w 1582"/>
              <a:gd name="T39" fmla="*/ 251 h 1380"/>
              <a:gd name="T40" fmla="*/ 363 w 1582"/>
              <a:gd name="T41" fmla="*/ 117 h 1380"/>
              <a:gd name="T42" fmla="*/ 505 w 1582"/>
              <a:gd name="T43" fmla="*/ 25 h 1380"/>
              <a:gd name="T44" fmla="*/ 655 w 1582"/>
              <a:gd name="T45" fmla="*/ 0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82" h="1380">
                <a:moveTo>
                  <a:pt x="655" y="0"/>
                </a:moveTo>
                <a:cubicBezTo>
                  <a:pt x="751" y="5"/>
                  <a:pt x="852" y="6"/>
                  <a:pt x="948" y="25"/>
                </a:cubicBezTo>
                <a:cubicBezTo>
                  <a:pt x="1077" y="51"/>
                  <a:pt x="1198" y="112"/>
                  <a:pt x="1315" y="167"/>
                </a:cubicBezTo>
                <a:cubicBezTo>
                  <a:pt x="1394" y="216"/>
                  <a:pt x="1412" y="244"/>
                  <a:pt x="1448" y="305"/>
                </a:cubicBezTo>
                <a:cubicBezTo>
                  <a:pt x="1488" y="377"/>
                  <a:pt x="1499" y="407"/>
                  <a:pt x="1523" y="461"/>
                </a:cubicBezTo>
                <a:cubicBezTo>
                  <a:pt x="1547" y="515"/>
                  <a:pt x="1557" y="599"/>
                  <a:pt x="1565" y="643"/>
                </a:cubicBezTo>
                <a:cubicBezTo>
                  <a:pt x="1571" y="696"/>
                  <a:pt x="1576" y="749"/>
                  <a:pt x="1582" y="802"/>
                </a:cubicBezTo>
                <a:cubicBezTo>
                  <a:pt x="1578" y="871"/>
                  <a:pt x="1580" y="965"/>
                  <a:pt x="1540" y="1060"/>
                </a:cubicBezTo>
                <a:cubicBezTo>
                  <a:pt x="1500" y="1155"/>
                  <a:pt x="1438" y="1191"/>
                  <a:pt x="1406" y="1223"/>
                </a:cubicBezTo>
                <a:cubicBezTo>
                  <a:pt x="1374" y="1255"/>
                  <a:pt x="1281" y="1305"/>
                  <a:pt x="1238" y="1319"/>
                </a:cubicBezTo>
                <a:cubicBezTo>
                  <a:pt x="1184" y="1356"/>
                  <a:pt x="1100" y="1352"/>
                  <a:pt x="1034" y="1361"/>
                </a:cubicBezTo>
                <a:cubicBezTo>
                  <a:pt x="975" y="1380"/>
                  <a:pt x="892" y="1357"/>
                  <a:pt x="830" y="1364"/>
                </a:cubicBezTo>
                <a:cubicBezTo>
                  <a:pt x="749" y="1373"/>
                  <a:pt x="686" y="1350"/>
                  <a:pt x="605" y="1361"/>
                </a:cubicBezTo>
                <a:cubicBezTo>
                  <a:pt x="536" y="1354"/>
                  <a:pt x="481" y="1339"/>
                  <a:pt x="413" y="1319"/>
                </a:cubicBezTo>
                <a:cubicBezTo>
                  <a:pt x="363" y="1301"/>
                  <a:pt x="250" y="1280"/>
                  <a:pt x="196" y="1244"/>
                </a:cubicBezTo>
                <a:cubicBezTo>
                  <a:pt x="164" y="1213"/>
                  <a:pt x="117" y="1156"/>
                  <a:pt x="88" y="1102"/>
                </a:cubicBezTo>
                <a:cubicBezTo>
                  <a:pt x="70" y="1059"/>
                  <a:pt x="24" y="1019"/>
                  <a:pt x="21" y="919"/>
                </a:cubicBezTo>
                <a:cubicBezTo>
                  <a:pt x="0" y="786"/>
                  <a:pt x="50" y="562"/>
                  <a:pt x="71" y="501"/>
                </a:cubicBezTo>
                <a:cubicBezTo>
                  <a:pt x="92" y="440"/>
                  <a:pt x="119" y="405"/>
                  <a:pt x="138" y="376"/>
                </a:cubicBezTo>
                <a:cubicBezTo>
                  <a:pt x="157" y="347"/>
                  <a:pt x="184" y="294"/>
                  <a:pt x="221" y="251"/>
                </a:cubicBezTo>
                <a:cubicBezTo>
                  <a:pt x="249" y="207"/>
                  <a:pt x="320" y="146"/>
                  <a:pt x="363" y="117"/>
                </a:cubicBezTo>
                <a:cubicBezTo>
                  <a:pt x="410" y="79"/>
                  <a:pt x="456" y="44"/>
                  <a:pt x="505" y="25"/>
                </a:cubicBezTo>
                <a:cubicBezTo>
                  <a:pt x="542" y="14"/>
                  <a:pt x="581" y="0"/>
                  <a:pt x="655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TW" dirty="0"/>
          </a:p>
          <a:p>
            <a:pPr algn="l"/>
            <a:r>
              <a:rPr lang="zh-TW" altLang="en-US" dirty="0" smtClean="0"/>
              <a:t>  當大家很開心吃冰棒時，他突然說：老師，這個冰棒有化學色素嗎</a:t>
            </a:r>
            <a:r>
              <a:rPr lang="en-US" altLang="zh-TW" dirty="0" smtClean="0"/>
              <a:t>……</a:t>
            </a:r>
          </a:p>
          <a:p>
            <a:pPr algn="l"/>
            <a:endParaRPr lang="en-US" altLang="zh-TW" dirty="0" smtClean="0"/>
          </a:p>
          <a:p>
            <a:pPr algn="l"/>
            <a:r>
              <a:rPr lang="zh-TW" altLang="en-US" dirty="0"/>
              <a:t>上美勞課對我的人生有什麼意義</a:t>
            </a:r>
            <a:r>
              <a:rPr lang="en-US" altLang="zh-TW" dirty="0"/>
              <a:t>?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64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49279" y="1368641"/>
            <a:ext cx="6620523" cy="4114800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預告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利用視覺圖示、網路多媒體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連結家長、社會資源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運用他們特殊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興趣及優勢能力</a:t>
            </a:r>
          </a:p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不要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認為他們是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針對你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4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營造友善環境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7539" y="1819922"/>
            <a:ext cx="6363071" cy="2688455"/>
          </a:xfrm>
        </p:spPr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創造並維持班級成為一個安全、支持而且接納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彼此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的地方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2" t="11364" r="21749" b="11196"/>
          <a:stretch/>
        </p:blipFill>
        <p:spPr bwMode="auto">
          <a:xfrm>
            <a:off x="954925" y="3069351"/>
            <a:ext cx="2007378" cy="270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t="-5550" r="-3527" b="19872"/>
          <a:stretch/>
        </p:blipFill>
        <p:spPr bwMode="auto">
          <a:xfrm>
            <a:off x="3610375" y="3523347"/>
            <a:ext cx="2089090" cy="278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13706"/>
          <a:stretch/>
        </p:blipFill>
        <p:spPr bwMode="auto">
          <a:xfrm>
            <a:off x="6352461" y="3036163"/>
            <a:ext cx="1912650" cy="260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36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491" y="327904"/>
            <a:ext cx="8226425" cy="1143000"/>
          </a:xfrm>
        </p:spPr>
        <p:txBody>
          <a:bodyPr/>
          <a:lstStyle/>
          <a:p>
            <a:r>
              <a:rPr lang="zh-TW" altLang="zh-TW" sz="44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融合班級團體輔導</a:t>
            </a:r>
            <a:r>
              <a:rPr lang="zh-TW" altLang="zh-TW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課程</a:t>
            </a:r>
            <a:endParaRPr lang="zh-TW" altLang="en-US" sz="44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751138" y="2193925"/>
            <a:ext cx="846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797175" y="1905000"/>
            <a:ext cx="8461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76388" y="2374900"/>
            <a:ext cx="846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46313" y="2006600"/>
            <a:ext cx="846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16" name="內容版面配置區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28272"/>
              </p:ext>
            </p:extLst>
          </p:nvPr>
        </p:nvGraphicFramePr>
        <p:xfrm>
          <a:off x="1392952" y="2015724"/>
          <a:ext cx="5966636" cy="4247637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228739"/>
                <a:gridCol w="4737897"/>
              </a:tblGrid>
              <a:tr h="247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適用年級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zh-TW" sz="1200" kern="100" dirty="0">
                          <a:effectLst/>
                        </a:rPr>
                        <a:t>對象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7225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一至六年級普通班中，接受特殊教育服務之學生所在的班級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247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教學時間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每堂課</a:t>
                      </a:r>
                      <a:r>
                        <a:rPr lang="en-US" sz="1200" kern="100" dirty="0">
                          <a:effectLst/>
                        </a:rPr>
                        <a:t>40</a:t>
                      </a:r>
                      <a:r>
                        <a:rPr lang="zh-TW" sz="1200" kern="100" dirty="0">
                          <a:effectLst/>
                        </a:rPr>
                        <a:t>分鐘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1032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進行方式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時間：視學生狀況與班級接納特殊生程度之不同，每學期與普通班老師協調，利用生活課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zh-TW" sz="1200" kern="100" dirty="0">
                          <a:effectLst/>
                        </a:rPr>
                        <a:t>彈性課程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zh-TW" sz="1200" kern="100" dirty="0">
                          <a:effectLst/>
                        </a:rPr>
                        <a:t>綜合課程，進行每週或隔週教學。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 dirty="0">
                          <a:effectLst/>
                        </a:rPr>
                        <a:t>地點：靜態課程於原班教室；動態課程視課程內容而定，大部份在室外上課。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2064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課程目標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>
                          <a:effectLst/>
                        </a:rPr>
                        <a:t>透過入班團輔，觀察個管學生於原班的上課情形、與同儕的相處，以及個案周遭的環境生態對其所產生的影響。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>
                          <a:effectLst/>
                        </a:rPr>
                        <a:t>透過課程，使普通班學生能培養關懷、尊重、包容、接納的美德，同時亦營造一個良好的班級氣氛，使特殊生能順利融入班上活動。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200" kern="100">
                          <a:effectLst/>
                        </a:rPr>
                        <a:t>課程內容分許多類別，除了教導普通班學生關懷與接納與自己不同的孩子之外，也幫助普通班學生了解自己、認識情緒、社區關懷、社交互動、尊重生命、保護自己……等生活化課題，讓孩子在成長過程中，了解如何管理自己及處理和他人的良好互動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  <a:tr h="655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課程內容簡述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特教宣導、情緒管理、生命教育、安全教育、其他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如：金錢管理、時間管理……等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29867"/>
              </p:ext>
            </p:extLst>
          </p:nvPr>
        </p:nvGraphicFramePr>
        <p:xfrm>
          <a:off x="66151" y="284085"/>
          <a:ext cx="4713061" cy="62143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758727"/>
                <a:gridCol w="963541"/>
                <a:gridCol w="1402090"/>
                <a:gridCol w="1588703"/>
              </a:tblGrid>
              <a:tr h="260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核心價值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主題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單元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zh-TW" sz="1200" kern="100" dirty="0">
                          <a:effectLst/>
                        </a:rPr>
                        <a:t>活動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教材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zh-TW" sz="1200" kern="100" dirty="0">
                          <a:effectLst/>
                        </a:rPr>
                        <a:t>活動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260743"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特教宣導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特教概念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神奇魔法屋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自編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26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特教概念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誰是笨蛋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自編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26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特教概念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不一樣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自編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21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閱讀障礙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不會讀書的總統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介紹閱讀障礙的名人和他們的學習方法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21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智能障礙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聰明的「阿甘」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從「阿甘正傳」去討論誰是真聰明？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782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情緒障礙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小小噴火龍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生氣是每個人都會發生的，但有的人特別容易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7822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注意力缺陷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你發呆了嗎？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描述自己發呆的情況以及如何讓自己注意力回來！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26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學習障礙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符號？糊號？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學障特別的學習方式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7387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特教宣導</a:t>
                      </a:r>
                    </a:p>
                    <a:p>
                      <a:r>
                        <a:rPr lang="zh-TW" sz="1000">
                          <a:effectLst/>
                        </a:rPr>
                        <a:t>視覺障礙 </a:t>
                      </a:r>
                      <a:endParaRPr lang="zh-TW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心靈捕手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視覺障礙精神科醫生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26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聽覺障礙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美麗的語言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介紹簡單手語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21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肢體障礙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我很慢，可是我很厲害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介紹運動神經的原理和成功人士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21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罕見疾病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天神最愛的小天使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介紹罕見疾病的成因和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260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＊配合班上的障礙類別進行宣導，效果會比較好。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46050" y="2536825"/>
            <a:ext cx="8461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5149"/>
              </p:ext>
            </p:extLst>
          </p:nvPr>
        </p:nvGraphicFramePr>
        <p:xfrm>
          <a:off x="4865943" y="284083"/>
          <a:ext cx="4198158" cy="62217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760787"/>
                <a:gridCol w="853969"/>
                <a:gridCol w="958788"/>
                <a:gridCol w="1624614"/>
              </a:tblGrid>
              <a:tr h="539589">
                <a:tc row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情緒管理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認識自己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我是誰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了解自己的優缺點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093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社會技巧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誰是我的好朋友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進行班上社會計量調查，讓小朋友介紹自己的好朋友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560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社會技巧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我想和你一起玩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小朋友不知道怎麼跟其他人玩，你要怎麼幫忙他呢？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情緒辨識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情緒寶寶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給每個情緒取個名字，讓學生上來表演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情緒辨識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我怎麼了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了解自己當下的情緒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情緒處理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生氣水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了解生氣的後果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情緒處理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誰是噴火龍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如何處理生氣的情緒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情緒處理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我該怎麼辦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如何處理焦慮緊張的情緒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問題解決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老師，他打我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如何處理同學之間的糾紛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問題解決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當時我好糗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如何面對糗事和同學應該有的態度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3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問題解決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有人惡意欺負我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如何面對學校或是校外的校園霸凌事件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8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24798"/>
              </p:ext>
            </p:extLst>
          </p:nvPr>
        </p:nvGraphicFramePr>
        <p:xfrm>
          <a:off x="192088" y="480125"/>
          <a:ext cx="4295811" cy="5840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895664"/>
                <a:gridCol w="852256"/>
                <a:gridCol w="1322060"/>
                <a:gridCol w="1225831"/>
              </a:tblGrid>
              <a:tr h="109132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生命教育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孝順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家人每天幫我做哪些事？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討論每天食衣住行的事情，都是誰在幫忙做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381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同理心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小強要回家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描述一隻小蟑螂回家途中被人類打死的過程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5587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感恩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兩個世界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兩個世界</a:t>
                      </a:r>
                      <a:r>
                        <a:rPr lang="en-US" sz="1200" kern="100">
                          <a:effectLst/>
                        </a:rPr>
                        <a:t>PPT</a:t>
                      </a:r>
                      <a:r>
                        <a:rPr lang="zh-TW" sz="1200" kern="100">
                          <a:effectLst/>
                        </a:rPr>
                        <a:t>（自編）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8381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互助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我為什麼不會飛（人類文化</a:t>
                      </a:r>
                      <a:r>
                        <a:rPr lang="en-US" sz="1200" kern="100">
                          <a:effectLst/>
                        </a:rPr>
                        <a:t>/Kew Brown</a:t>
                      </a:r>
                      <a:r>
                        <a:rPr lang="zh-TW" sz="1200" kern="100">
                          <a:effectLst/>
                        </a:rPr>
                        <a:t>）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描述一隻駝鳥想要學飛的過程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13968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生命教育</a:t>
                      </a:r>
                    </a:p>
                    <a:p>
                      <a:r>
                        <a:rPr lang="zh-TW" sz="1000">
                          <a:effectLst/>
                        </a:rPr>
                        <a:t>關懷 </a:t>
                      </a:r>
                      <a:endParaRPr lang="zh-TW" sz="1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神奇的饅頭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實驗兩個饅頭，在同樣的條件下，一個對他說好話、一個對他說壞話。結果會是如何？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11175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關懷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小天使與小主人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進行班上小天使小主人秘密配對活動，一週後看結果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92088" y="2698750"/>
            <a:ext cx="8461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00019"/>
              </p:ext>
            </p:extLst>
          </p:nvPr>
        </p:nvGraphicFramePr>
        <p:xfrm>
          <a:off x="4691456" y="479396"/>
          <a:ext cx="4230604" cy="61028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759433"/>
                <a:gridCol w="887767"/>
                <a:gridCol w="971499"/>
                <a:gridCol w="1611905"/>
              </a:tblGrid>
              <a:tr h="60284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安全觀念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個人安全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男生－霸凌事件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女生－自我保護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遇到有人欺負該怎麼辦？遇到奇怪的叔叔該怎麼辦？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8037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校園安全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校園新聞報導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收集曾經發生在校園內的危險事件，討論發生經過和最後結果及省思。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4018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家庭安全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火、電、瓦斯、獨自在家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討論居家安全的各種狀況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4018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社區安全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交通、戶外活動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溺水、車禍、虎頭蜂等戶外安全概念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40189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其他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時間管理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遲到大王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如何分配時間，讓自己的時間合理分配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8037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金錢管理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夢想中的玩具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描述一個人想要買一個玩具，但是零用錢卻不夠，該如何累積、分配自己的錢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8037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讀書策略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我是小小讀書蟲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介紹各種讀書法（聯想法、大綱法、心智圖像法）並且進行小活動測試。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8037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注意策略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我發呆了嗎？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自我提醒注意力是不是跑掉了，如何覺察？如何讓自己注意力回來！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  <a:tr h="8037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法治觀念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偷「橡皮擦」也是犯罪嗎？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介紹些小朋友常犯的小錯，雖然是小錯，但卻也有可能已經犯罪了！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089" marR="670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2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2077244"/>
            <a:ext cx="2524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147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結論</a:t>
            </a:r>
            <a:endParaRPr lang="zh-TW" altLang="en-US" sz="44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89784"/>
            <a:ext cx="8712968" cy="4636379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只是一點點不同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很辛苦，但是很值得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他們不壞，只是不知道怎麼表現好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一個沒有謊言的世界，令人難以接受的事實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當他們犯錯時，想一下他們需要的是教導，而不只是處罰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他們需要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有行為後果，犯了錯就要去面對，但這也需要教導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3171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142" cy="6858000"/>
          </a:xfrm>
        </p:spPr>
      </p:pic>
    </p:spTree>
    <p:extLst>
      <p:ext uri="{BB962C8B-B14F-4D97-AF65-F5344CB8AC3E}">
        <p14:creationId xmlns:p14="http://schemas.microsoft.com/office/powerpoint/2010/main" val="38483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j04344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65" y="1726458"/>
            <a:ext cx="5475287" cy="25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1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008062"/>
          </a:xfrm>
        </p:spPr>
        <p:txBody>
          <a:bodyPr/>
          <a:lstStyle/>
          <a:p>
            <a:r>
              <a:rPr lang="zh-TW" altLang="en-US" sz="4000" dirty="0">
                <a:solidFill>
                  <a:srgbClr val="7030A0"/>
                </a:solidFill>
                <a:ea typeface="標楷體" pitchFamily="65" charset="-120"/>
              </a:rPr>
              <a:t>典型自閉</a:t>
            </a:r>
            <a:r>
              <a:rPr lang="zh-TW" altLang="en-US" sz="4000" dirty="0" smtClean="0">
                <a:solidFill>
                  <a:srgbClr val="7030A0"/>
                </a:solidFill>
                <a:ea typeface="標楷體" pitchFamily="65" charset="-120"/>
              </a:rPr>
              <a:t>症</a:t>
            </a:r>
            <a:r>
              <a:rPr lang="zh-TW" altLang="en-US" sz="4000" dirty="0">
                <a:solidFill>
                  <a:srgbClr val="7030A0"/>
                </a:solidFill>
                <a:ea typeface="標楷體" pitchFamily="65" charset="-120"/>
              </a:rPr>
              <a:t>核</a:t>
            </a:r>
            <a:r>
              <a:rPr lang="zh-TW" altLang="en-US" sz="4000" dirty="0" smtClean="0">
                <a:solidFill>
                  <a:srgbClr val="7030A0"/>
                </a:solidFill>
                <a:ea typeface="標楷體" pitchFamily="65" charset="-120"/>
              </a:rPr>
              <a:t>心</a:t>
            </a:r>
            <a:r>
              <a:rPr lang="zh-TW" altLang="en-US" sz="4000" dirty="0">
                <a:solidFill>
                  <a:srgbClr val="7030A0"/>
                </a:solidFill>
                <a:ea typeface="標楷體" pitchFamily="65" charset="-120"/>
              </a:rPr>
              <a:t>症狀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204864"/>
            <a:ext cx="7290551" cy="44656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社會性溝通互動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方面有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質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的缺陷</a:t>
            </a:r>
          </a:p>
          <a:p>
            <a:pPr>
              <a:lnSpc>
                <a:spcPct val="90000"/>
              </a:lnSpc>
              <a:buFontTx/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行為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、興趣、活動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方面有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局限、刻板、重複</a:t>
            </a:r>
          </a:p>
        </p:txBody>
      </p:sp>
    </p:spTree>
    <p:extLst>
      <p:ext uri="{BB962C8B-B14F-4D97-AF65-F5344CB8AC3E}">
        <p14:creationId xmlns:p14="http://schemas.microsoft.com/office/powerpoint/2010/main" val="9398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z="4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我們相信有自</a:t>
            </a:r>
            <a:r>
              <a:rPr lang="zh-TW" altLang="en-US" sz="4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閉症嗎</a:t>
            </a:r>
            <a:r>
              <a:rPr lang="en-US" altLang="zh-TW" sz="40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8334" y="1555811"/>
            <a:ext cx="6573915" cy="485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ea typeface="標楷體" pitchFamily="65" charset="-120"/>
              </a:rPr>
              <a:t>大腦神經功能的</a:t>
            </a:r>
            <a:r>
              <a:rPr lang="zh-TW" altLang="en-US" dirty="0" smtClean="0">
                <a:ea typeface="標楷體" pitchFamily="65" charset="-120"/>
              </a:rPr>
              <a:t>損傷</a:t>
            </a:r>
            <a:endParaRPr lang="en-US" altLang="zh-TW" dirty="0" smtClean="0"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ea typeface="標楷體" pitchFamily="65" charset="-120"/>
              </a:rPr>
              <a:t>    杏仁核損傷</a:t>
            </a:r>
            <a:endParaRPr lang="en-US" altLang="zh-TW" dirty="0" smtClean="0"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zh-TW" altLang="en-US" dirty="0" smtClean="0">
                <a:ea typeface="標楷體" pitchFamily="65" charset="-120"/>
              </a:rPr>
              <a:t>   鏡像神經元</a:t>
            </a:r>
            <a:endParaRPr lang="en-US" altLang="zh-TW" dirty="0" smtClean="0"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ea typeface="標楷體" pitchFamily="65" charset="-120"/>
              </a:rPr>
              <a:t> </a:t>
            </a:r>
            <a:r>
              <a:rPr lang="zh-TW" altLang="en-US" dirty="0" smtClean="0">
                <a:ea typeface="標楷體" pitchFamily="65" charset="-120"/>
              </a:rPr>
              <a:t>   大腦溝通路徑與常人功能不同</a:t>
            </a:r>
            <a:endParaRPr lang="zh-TW" altLang="en-US" dirty="0">
              <a:ea typeface="標楷體" pitchFamily="65" charset="-120"/>
            </a:endParaRPr>
          </a:p>
          <a:p>
            <a:endParaRPr lang="zh-TW" altLang="en-US" dirty="0"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ea typeface="標楷體" pitchFamily="65" charset="-120"/>
              </a:rPr>
              <a:t>基因的缺損</a:t>
            </a:r>
          </a:p>
          <a:p>
            <a:endParaRPr lang="zh-TW" altLang="en-US" dirty="0"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ea typeface="標楷體" pitchFamily="65" charset="-120"/>
              </a:rPr>
              <a:t>成因</a:t>
            </a:r>
            <a:r>
              <a:rPr lang="zh-TW" altLang="en-US" dirty="0">
                <a:ea typeface="標楷體" pitchFamily="65" charset="-120"/>
              </a:rPr>
              <a:t>不是來自父母親教養的問題，但父母親的教養方式會影響未來的孩子的表現</a:t>
            </a:r>
          </a:p>
          <a:p>
            <a:pPr marL="0" indent="0">
              <a:buNone/>
            </a:pPr>
            <a:r>
              <a:rPr lang="zh-TW" altLang="en-US" dirty="0">
                <a:ea typeface="標楷體" pitchFamily="65" charset="-120"/>
              </a:rPr>
              <a:t>不是他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不為</a:t>
            </a:r>
            <a:r>
              <a:rPr lang="zh-TW" altLang="en-US" dirty="0">
                <a:ea typeface="標楷體" pitchFamily="65" charset="-120"/>
              </a:rPr>
              <a:t>，而是他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不能</a:t>
            </a:r>
          </a:p>
        </p:txBody>
      </p:sp>
    </p:spTree>
    <p:extLst>
      <p:ext uri="{BB962C8B-B14F-4D97-AF65-F5344CB8AC3E}">
        <p14:creationId xmlns:p14="http://schemas.microsoft.com/office/powerpoint/2010/main" val="29598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都是心智理論惹的禍</a:t>
            </a:r>
            <a:endParaRPr lang="zh-TW" altLang="en-US" sz="44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771" y="2200918"/>
            <a:ext cx="7168239" cy="31683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一種理解或是推測他人企圖或是心理狀態的能力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一般四歲的孩子就能夠擁有的能力</a:t>
            </a:r>
            <a:endParaRPr lang="en-US" altLang="zh-TW" sz="28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小小實驗  </a:t>
            </a: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Sally and Ann  test</a:t>
            </a:r>
          </a:p>
          <a:p>
            <a:endParaRPr lang="en-US" altLang="zh-TW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52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960440" cy="610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193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社會行為方面的問題</a:t>
            </a:r>
            <a:endParaRPr lang="zh-TW" altLang="en-US" sz="440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1847" y="1700808"/>
            <a:ext cx="7523881" cy="51571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dirty="0" smtClean="0"/>
              <a:t> 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同儕互動能力薄弱</a:t>
            </a:r>
            <a:endParaRPr lang="en-US" altLang="zh-TW" sz="30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有動機和同儕互動，但是技巧拙劣</a:t>
            </a:r>
            <a:endParaRPr lang="en-US" altLang="zh-TW" sz="30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不自覺講出得罪或是激怒別人的話</a:t>
            </a:r>
            <a:endParaRPr lang="en-US" altLang="zh-TW" sz="30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容易出現不適當的社會行為</a:t>
            </a:r>
            <a:endParaRPr lang="en-US" altLang="zh-TW" sz="3000" dirty="0" smtClean="0">
              <a:solidFill>
                <a:schemeClr val="accent4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非語言的溝通困難</a:t>
            </a:r>
            <a:r>
              <a:rPr lang="en-US" altLang="zh-TW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手勢很少、肢體表情拙劣</a:t>
            </a:r>
            <a:r>
              <a:rPr lang="en-US" altLang="zh-TW" sz="30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endParaRPr lang="en-US" altLang="zh-TW" sz="33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sz="3300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91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rgbClr val="7030A0"/>
                </a:solidFill>
                <a:ea typeface="標楷體" pitchFamily="65" charset="-120"/>
              </a:rPr>
              <a:t>情感表達及社會適應困難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7455" y="1724600"/>
            <a:ext cx="7078475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不易理解別人的情緒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不尋常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不精確的情緒表達方式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欠缺社會性常識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無法察覺不成文的社會規範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社交技巧差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不易協商或妥協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也不會適當解釋其想法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僵化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欠缺彈性</a:t>
            </a:r>
          </a:p>
        </p:txBody>
      </p:sp>
    </p:spTree>
    <p:extLst>
      <p:ext uri="{BB962C8B-B14F-4D97-AF65-F5344CB8AC3E}">
        <p14:creationId xmlns:p14="http://schemas.microsoft.com/office/powerpoint/2010/main" val="37732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zh-TW" altLang="en-US" sz="4400" dirty="0" smtClean="0">
                <a:solidFill>
                  <a:srgbClr val="7030A0"/>
                </a:solidFill>
                <a:ea typeface="標楷體" pitchFamily="65" charset="-120"/>
              </a:rPr>
              <a:t>溝通方面的問題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556792"/>
            <a:ext cx="59150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口語溝通的特異性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非口語溝通的障礙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情感表達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社會適應困難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特殊興趣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認知</a:t>
            </a:r>
          </a:p>
          <a:p>
            <a:pPr marL="0" indent="0" eaLnBrk="1" hangingPunct="1">
              <a:buNone/>
            </a:pPr>
            <a:r>
              <a:rPr lang="zh-TW" altLang="en-US" sz="2800" dirty="0" smtClean="0">
                <a:solidFill>
                  <a:schemeClr val="accent4">
                    <a:lumMod val="75000"/>
                  </a:schemeClr>
                </a:solidFill>
                <a:ea typeface="標楷體" pitchFamily="65" charset="-120"/>
              </a:rPr>
              <a:t>動作笨拙及身體自覺性差</a:t>
            </a:r>
          </a:p>
        </p:txBody>
      </p:sp>
    </p:spTree>
    <p:extLst>
      <p:ext uri="{BB962C8B-B14F-4D97-AF65-F5344CB8AC3E}">
        <p14:creationId xmlns:p14="http://schemas.microsoft.com/office/powerpoint/2010/main" val="22105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freeppt_0266_slide">
  <a:themeElements>
    <a:clrScheme name="Office 佈景主題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Office 佈景主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freeppt_0266_slide</Template>
  <TotalTime>82</TotalTime>
  <Words>1755</Words>
  <Application>Microsoft Office PowerPoint</Application>
  <PresentationFormat>如螢幕大小 (4:3)</PresentationFormat>
  <Paragraphs>280</Paragraphs>
  <Slides>29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freeppt_0266_slide</vt:lpstr>
      <vt:lpstr>1_Default Design</vt:lpstr>
      <vt:lpstr>自閉症兒童之特質與輔導</vt:lpstr>
      <vt:lpstr>自閉症光譜</vt:lpstr>
      <vt:lpstr>典型自閉症核心症狀</vt:lpstr>
      <vt:lpstr>我們相信有自閉症嗎?</vt:lpstr>
      <vt:lpstr>都是心智理論惹的禍</vt:lpstr>
      <vt:lpstr>PowerPoint 簡報</vt:lpstr>
      <vt:lpstr>社會行為方面的問題</vt:lpstr>
      <vt:lpstr>情感表達及社會適應困難</vt:lpstr>
      <vt:lpstr> 溝通方面的問題</vt:lpstr>
      <vt:lpstr>語言溝通的特異性</vt:lpstr>
      <vt:lpstr>溝通對話的準則</vt:lpstr>
      <vt:lpstr>談話時的禮貌準則</vt:lpstr>
      <vt:lpstr>以上準則 自閉症兒童幾乎都沒有</vt:lpstr>
      <vt:lpstr>特殊興趣</vt:lpstr>
      <vt:lpstr>認知</vt:lpstr>
      <vt:lpstr>動作笨拙及身體自覺性差</vt:lpstr>
      <vt:lpstr>在學習上所表現出來的狀態</vt:lpstr>
      <vt:lpstr>座位及分組的安排</vt:lpstr>
      <vt:lpstr>提供一個避風港</vt:lpstr>
      <vt:lpstr>協助他人了解他們語言背後真正的意涵</vt:lpstr>
      <vt:lpstr>PowerPoint 簡報</vt:lpstr>
      <vt:lpstr>營造友善環境</vt:lpstr>
      <vt:lpstr>融合班級團體輔導課程</vt:lpstr>
      <vt:lpstr>PowerPoint 簡報</vt:lpstr>
      <vt:lpstr>PowerPoint 簡報</vt:lpstr>
      <vt:lpstr>PowerPoint 簡報</vt:lpstr>
      <vt:lpstr>結論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自閉症兒童之特質與輔導</dc:title>
  <dc:creator>denise</dc:creator>
  <cp:lastModifiedBy>User</cp:lastModifiedBy>
  <cp:revision>6</cp:revision>
  <dcterms:created xsi:type="dcterms:W3CDTF">2014-04-29T16:05:58Z</dcterms:created>
  <dcterms:modified xsi:type="dcterms:W3CDTF">2014-04-30T05:50:39Z</dcterms:modified>
</cp:coreProperties>
</file>