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3" r:id="rId3"/>
    <p:sldId id="290" r:id="rId4"/>
    <p:sldId id="291" r:id="rId5"/>
    <p:sldId id="294" r:id="rId6"/>
    <p:sldId id="281" r:id="rId7"/>
    <p:sldId id="277" r:id="rId8"/>
    <p:sldId id="285" r:id="rId9"/>
    <p:sldId id="286" r:id="rId10"/>
    <p:sldId id="287" r:id="rId11"/>
    <p:sldId id="289" r:id="rId12"/>
    <p:sldId id="296" r:id="rId13"/>
    <p:sldId id="292" r:id="rId14"/>
    <p:sldId id="297" r:id="rId15"/>
    <p:sldId id="257" r:id="rId16"/>
    <p:sldId id="284" r:id="rId17"/>
    <p:sldId id="288" r:id="rId18"/>
    <p:sldId id="259" r:id="rId19"/>
    <p:sldId id="263" r:id="rId20"/>
    <p:sldId id="282" r:id="rId21"/>
    <p:sldId id="295" r:id="rId22"/>
    <p:sldId id="264" r:id="rId23"/>
    <p:sldId id="298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55" d="100"/>
          <a:sy n="55" d="100"/>
        </p:scale>
        <p:origin x="-1089" y="-7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5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3E5AF-941E-4F22-8EAB-A0BB94466BC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BB1FC-5A36-44C1-A646-9F307227E4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BB1FC-5A36-44C1-A646-9F307227E4EF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A7E86F-4D19-41AD-BB58-CEE13E1B2C06}" type="datetimeFigureOut">
              <a:rPr lang="zh-TW" altLang="en-US" smtClean="0"/>
              <a:pPr/>
              <a:t>2014/9/13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D2F7E1-2B63-489F-A5FB-B8D0906F1B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oichun@tp.edu.tw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1485900" y="1700808"/>
            <a:ext cx="6172200" cy="1893888"/>
          </a:xfrm>
        </p:spPr>
        <p:txBody>
          <a:bodyPr>
            <a:normAutofit/>
          </a:bodyPr>
          <a:lstStyle/>
          <a:p>
            <a:pPr algn="ctr"/>
            <a:r>
              <a:rPr lang="en-US" altLang="zh-TW" sz="5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r>
              <a:rPr lang="en-US" altLang="zh-TW" sz="5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校務經營報告</a:t>
            </a:r>
            <a:endParaRPr lang="zh-TW" altLang="en-US" sz="5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985496" y="5031504"/>
            <a:ext cx="7200800" cy="1803648"/>
          </a:xfrm>
        </p:spPr>
        <p:txBody>
          <a:bodyPr>
            <a:normAutofit fontScale="62500" lnSpcReduction="20000"/>
          </a:bodyPr>
          <a:lstStyle/>
          <a:p>
            <a:pPr marL="0" indent="0" algn="r">
              <a:buNone/>
            </a:pPr>
            <a:r>
              <a:rPr lang="zh-TW" altLang="en-US" sz="45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報告人  校長   何怡君</a:t>
            </a:r>
            <a:endParaRPr lang="en-US" altLang="zh-TW" sz="45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r">
              <a:buNone/>
            </a:pPr>
            <a:r>
              <a:rPr lang="en-US" altLang="zh-TW" sz="45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(O)28912764#111</a:t>
            </a:r>
          </a:p>
          <a:p>
            <a:pPr marL="0" indent="0" algn="r">
              <a:buNone/>
            </a:pPr>
            <a:r>
              <a:rPr lang="en-US" altLang="zh-TW" sz="45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(M)0926-143106</a:t>
            </a:r>
          </a:p>
          <a:p>
            <a:pPr marL="0" indent="0" algn="r">
              <a:buNone/>
            </a:pPr>
            <a:r>
              <a:rPr lang="en-US" altLang="zh-TW" sz="45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E-mail</a:t>
            </a:r>
            <a:r>
              <a:rPr lang="zh-TW" altLang="en-US" sz="45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：</a:t>
            </a:r>
            <a:r>
              <a:rPr lang="en-US" altLang="zh-TW" sz="45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hoichun@tp.edu.tw</a:t>
            </a:r>
            <a:endParaRPr lang="en-US" altLang="zh-TW" sz="45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endParaRPr lang="zh-TW" altLang="en-US" b="1" dirty="0">
              <a:solidFill>
                <a:srgbClr val="002060"/>
              </a:solidFill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917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665168" cy="922114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行政處室介紹</a:t>
            </a:r>
            <a:endParaRPr lang="zh-TW" altLang="en-US" sz="4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99592" y="1600200"/>
            <a:ext cx="7704856" cy="4873752"/>
          </a:xfrm>
        </p:spPr>
        <p:txBody>
          <a:bodyPr>
            <a:normAutofit/>
          </a:bodyPr>
          <a:lstStyle/>
          <a:p>
            <a:pPr marL="0" lvl="0" indent="0">
              <a:buClr>
                <a:srgbClr val="FE8637"/>
              </a:buClr>
              <a:buNone/>
            </a:pPr>
            <a:r>
              <a:rPr lang="zh-TW" altLang="en-US" sz="33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一、處室及組別</a:t>
            </a:r>
            <a:endParaRPr lang="en-US" altLang="zh-TW" sz="33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3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輔導室</a:t>
            </a:r>
            <a:r>
              <a:rPr lang="en-US" altLang="zh-TW" sz="33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33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處理學生特殊需求與親職教育</a:t>
            </a:r>
            <a:endParaRPr lang="en-US" altLang="zh-TW" sz="33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en-US" altLang="zh-TW" sz="33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28912764#500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主    任  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曾麗美</a:t>
            </a:r>
            <a:endParaRPr lang="en-US" altLang="zh-TW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特</a:t>
            </a: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教組長  柯娜雯</a:t>
            </a:r>
            <a:endParaRPr lang="en-US" altLang="zh-TW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專任輔導老師  吳明敏</a:t>
            </a:r>
            <a:endParaRPr lang="en-US" altLang="zh-TW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8342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67600" cy="1143000"/>
          </a:xfrm>
        </p:spPr>
        <p:txBody>
          <a:bodyPr>
            <a:noAutofit/>
          </a:bodyPr>
          <a:lstStyle/>
          <a:p>
            <a:r>
              <a:rPr lang="en-US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102</a:t>
            </a:r>
            <a:r>
              <a:rPr lang="zh-TW" altLang="en-US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學年度校務經營檢討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一、交通安全評鑑全國優等。</a:t>
            </a:r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二、各處室各項例行性、專案業務皆依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　　規畫執行完成。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三、學校設施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觀音、陽明、丹鳳補強工程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全校建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物皆已補強完成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暨陽明樓外牆整修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工程。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圍牆整修工程。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8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39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67600" cy="1143000"/>
          </a:xfrm>
        </p:spPr>
        <p:txBody>
          <a:bodyPr>
            <a:noAutofit/>
          </a:bodyPr>
          <a:lstStyle/>
          <a:p>
            <a:r>
              <a:rPr lang="en-US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學年度校務經營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★持續執行各處室各項例行性、專案業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務。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一、學校設施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無障礙電梯招標與施作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(10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明年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5</a:t>
            </a: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月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全校音響修繕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明年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大屯樓報廢、申請拆除執照及先期規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　畫費。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爭取七星樓屋頂防漏整修統籌款整修。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8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39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67600" cy="1143000"/>
          </a:xfrm>
        </p:spPr>
        <p:txBody>
          <a:bodyPr>
            <a:noAutofit/>
          </a:bodyPr>
          <a:lstStyle/>
          <a:p>
            <a:r>
              <a:rPr lang="en-US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學年度校務經營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二、學生學習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例行性業務執行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課後照顧、課後社團、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攜手激勵班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……)</a:t>
            </a: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專案業務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-</a:t>
            </a: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教務處：客語生活學校（偶戲課程）、藝術深耕、資訊精進專案、閱讀教育、教育優先區陶藝課程、鳳甲美術館藝術專案、市府美展、公民會館美展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…</a:t>
            </a:r>
            <a:endParaRPr lang="en-US" altLang="zh-TW" sz="28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608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67600" cy="1143000"/>
          </a:xfrm>
        </p:spPr>
        <p:txBody>
          <a:bodyPr>
            <a:noAutofit/>
          </a:bodyPr>
          <a:lstStyle/>
          <a:p>
            <a:r>
              <a:rPr lang="en-US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學年度校務經營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二、學生學習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專案業務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-</a:t>
            </a: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學務處：傳統藝術（漢鼓）、校際交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流、遊學趣、客語布袋戲、五人制足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球訓練基地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……</a:t>
            </a:r>
            <a:endParaRPr lang="en-US" altLang="zh-TW" sz="36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8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608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67600" cy="1143000"/>
          </a:xfrm>
        </p:spPr>
        <p:txBody>
          <a:bodyPr>
            <a:noAutofit/>
          </a:bodyPr>
          <a:lstStyle/>
          <a:p>
            <a:r>
              <a:rPr lang="en-US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學年度校務經營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二、學生學習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專案業務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-</a:t>
            </a: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輔導室：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A.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社區資源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-EQ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教育、彩虹媽媽、大愛媽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媽之品格教育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B.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八頭里仁協會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植穗營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8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608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67600" cy="1143000"/>
          </a:xfrm>
        </p:spPr>
        <p:txBody>
          <a:bodyPr>
            <a:noAutofit/>
          </a:bodyPr>
          <a:lstStyle/>
          <a:p>
            <a:r>
              <a:rPr lang="en-US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學年度校務經營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、教師專業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成長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提升教師資訊能力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教師專業發展評鑑參加人數已達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三分之二。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教師社群組織與進修。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校長教室走察。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4745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056784" cy="11430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與家長的分享</a:t>
            </a: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136904" cy="470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、重視孩子的品格教育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養成好品格。二、協助老師奠定孩子厚實的學習基礎。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三、鼓勵孩子參加多元的才藝學習。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四、學校免費的才藝學習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-</a:t>
            </a: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教育優先區之陶藝、漢鼓之學習。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客語生活學校之布袋戲。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校隊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合唱團、手球、足球、扯鈴、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田徑隊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5172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056784" cy="1143000"/>
          </a:xfrm>
        </p:spPr>
        <p:txBody>
          <a:bodyPr>
            <a:normAutofit/>
          </a:bodyPr>
          <a:lstStyle/>
          <a:p>
            <a:r>
              <a:rPr lang="en-US" altLang="zh-TW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校特別業務</a:t>
            </a:r>
            <a:endParaRPr lang="zh-TW" altLang="en-US" sz="4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8136904" cy="4773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一、校務評鑑</a:t>
            </a:r>
            <a:endParaRPr lang="en-US" altLang="zh-TW" sz="54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二、協助家長會、教師會</a:t>
            </a:r>
            <a:endParaRPr lang="en-US" altLang="zh-TW" sz="54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　　之校長遴選工作。</a:t>
            </a:r>
            <a:endParaRPr lang="en-US" altLang="zh-TW" sz="54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1436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ppt底圖-001.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5544616" cy="11430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結語</a:t>
            </a:r>
            <a:endParaRPr lang="zh-TW" altLang="en-US" sz="4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4930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39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★再次感謝大家的支持，個人仍會永保初心，為教育，為孩子持續努力至任期結束！</a:t>
            </a:r>
            <a:endParaRPr lang="en-US" altLang="zh-TW" sz="39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39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9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★</a:t>
            </a:r>
            <a:r>
              <a:rPr lang="zh-TW" altLang="en-US" sz="39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期盼：學校需要</a:t>
            </a:r>
            <a:r>
              <a:rPr lang="zh-TW" altLang="en-US" sz="39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行政、教師、</a:t>
            </a:r>
            <a:r>
              <a:rPr lang="zh-TW" altLang="en-US" sz="39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家長與社區互相溝通，互相體諒，共同合作，才會進步與發展！</a:t>
            </a:r>
            <a:endParaRPr lang="en-US" altLang="zh-TW" sz="39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39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buNone/>
            </a:pPr>
            <a:r>
              <a:rPr lang="zh-TW" altLang="en-US" sz="39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今日的努力是明日的成果！</a:t>
            </a:r>
            <a:endParaRPr lang="en-US" altLang="zh-TW" sz="39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643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4680520" cy="1143000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１與</a:t>
            </a:r>
            <a:r>
              <a:rPr lang="en-US" altLang="zh-TW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1.1</a:t>
            </a:r>
            <a:r>
              <a:rPr lang="zh-TW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的差異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TW" sz="4800" dirty="0" smtClean="0"/>
              <a:t>1x1x1x1x1x1x1x1x1x1=</a:t>
            </a:r>
            <a:r>
              <a:rPr lang="zh-TW" altLang="en-US" sz="4800" dirty="0" smtClean="0"/>
              <a:t>？</a:t>
            </a:r>
            <a:endParaRPr lang="en-US" altLang="zh-TW" sz="4800" dirty="0" smtClean="0"/>
          </a:p>
          <a:p>
            <a:pPr>
              <a:defRPr/>
            </a:pPr>
            <a:r>
              <a:rPr lang="en-US" altLang="zh-TW" sz="4800" dirty="0" smtClean="0"/>
              <a:t>1.1x1.1x1.1x1.1x1.1x1.1</a:t>
            </a:r>
          </a:p>
          <a:p>
            <a:pPr marL="6858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zh-TW" sz="4800" dirty="0" smtClean="0"/>
              <a:t>   x1.1x1.1x1.1x1.1=</a:t>
            </a:r>
            <a:r>
              <a:rPr lang="zh-TW" altLang="en-US" sz="4800" dirty="0" smtClean="0"/>
              <a:t>？</a:t>
            </a:r>
            <a:endParaRPr lang="en-US" altLang="zh-TW" sz="4800" dirty="0" smtClean="0"/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每個人願意多付出</a:t>
            </a:r>
            <a:r>
              <a:rPr lang="en-US" altLang="zh-TW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0.1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其效果就不同！</a:t>
            </a:r>
            <a:endParaRPr lang="en-US" altLang="zh-TW" sz="4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8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39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 descr="ppt底圖-001.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76672"/>
            <a:ext cx="2761520" cy="276152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43608" y="1494596"/>
            <a:ext cx="388439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Lef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7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謝謝！</a:t>
            </a:r>
            <a:endParaRPr lang="en-US" altLang="zh-TW" sz="7200" b="1" cap="none" spc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7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請指正！</a:t>
            </a:r>
            <a:endParaRPr lang="zh-TW" altLang="en-US" sz="7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93096"/>
            <a:ext cx="914528" cy="91452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504" y="4581128"/>
            <a:ext cx="914528" cy="91452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275" y="5104734"/>
            <a:ext cx="914528" cy="91452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478" y="4597230"/>
            <a:ext cx="914528" cy="91452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253" y="3988232"/>
            <a:ext cx="914528" cy="914528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972" y="4190206"/>
            <a:ext cx="914528" cy="914528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011711"/>
            <a:ext cx="914528" cy="914528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8070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腦力激盪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請算算看一共幾個正方形？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/>
          </a:p>
          <a:p>
            <a:r>
              <a:rPr lang="zh-TW" altLang="en-US" dirty="0" smtClean="0"/>
              <a:t>                                            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835696" y="2636912"/>
          <a:ext cx="3744416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936104"/>
                <a:gridCol w="936104"/>
                <a:gridCol w="936104"/>
              </a:tblGrid>
              <a:tr h="713891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864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3891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3891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3275856" y="2996952"/>
            <a:ext cx="8640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275856" y="443711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3707904" y="2780928"/>
            <a:ext cx="0" cy="26642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3059832" y="3356992"/>
            <a:ext cx="12961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2773180" y="4797153"/>
            <a:ext cx="1870828" cy="14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286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腦力激盪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請用一筆畫完四條線，這四條線正好穿連下圖之九個點，且每點只能被穿越一次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   </a:t>
            </a:r>
            <a:r>
              <a:rPr lang="en-US" altLang="zh-TW" dirty="0" smtClean="0"/>
              <a:t>●</a:t>
            </a:r>
            <a:r>
              <a:rPr lang="en-US" altLang="zh-TW" dirty="0" smtClean="0">
                <a:solidFill>
                  <a:prstClr val="black"/>
                </a:solidFill>
              </a:rPr>
              <a:t> ●</a:t>
            </a:r>
            <a:r>
              <a:rPr lang="en-US" altLang="zh-TW" dirty="0">
                <a:solidFill>
                  <a:prstClr val="black"/>
                </a:solidFill>
              </a:rPr>
              <a:t> </a:t>
            </a:r>
            <a:r>
              <a:rPr lang="en-US" altLang="zh-TW" dirty="0" smtClean="0">
                <a:solidFill>
                  <a:prstClr val="black"/>
                </a:solidFill>
              </a:rPr>
              <a:t>●</a:t>
            </a:r>
          </a:p>
          <a:p>
            <a:pPr marL="0" indent="0">
              <a:buNone/>
            </a:pPr>
            <a:r>
              <a:rPr lang="zh-TW" altLang="en-US" dirty="0">
                <a:solidFill>
                  <a:prstClr val="black"/>
                </a:solidFill>
              </a:rPr>
              <a:t>　</a:t>
            </a:r>
            <a:r>
              <a:rPr lang="zh-TW" altLang="en-US" dirty="0" smtClean="0">
                <a:solidFill>
                  <a:prstClr val="black"/>
                </a:solidFill>
              </a:rPr>
              <a:t>　　　　   </a:t>
            </a:r>
            <a:r>
              <a:rPr lang="en-US" altLang="zh-TW" dirty="0" smtClean="0">
                <a:solidFill>
                  <a:prstClr val="black"/>
                </a:solidFill>
              </a:rPr>
              <a:t> ●</a:t>
            </a:r>
            <a:r>
              <a:rPr lang="en-US" altLang="zh-TW" dirty="0">
                <a:solidFill>
                  <a:prstClr val="black"/>
                </a:solidFill>
              </a:rPr>
              <a:t> </a:t>
            </a:r>
            <a:r>
              <a:rPr lang="en-US" altLang="zh-TW" dirty="0" smtClean="0">
                <a:solidFill>
                  <a:prstClr val="black"/>
                </a:solidFill>
              </a:rPr>
              <a:t>●</a:t>
            </a:r>
            <a:r>
              <a:rPr lang="en-US" altLang="zh-TW" dirty="0">
                <a:solidFill>
                  <a:prstClr val="black"/>
                </a:solidFill>
              </a:rPr>
              <a:t> </a:t>
            </a:r>
            <a:r>
              <a:rPr lang="en-US" altLang="zh-TW" dirty="0" smtClean="0">
                <a:solidFill>
                  <a:prstClr val="black"/>
                </a:solidFill>
              </a:rPr>
              <a:t>●</a:t>
            </a:r>
            <a:r>
              <a:rPr lang="en-US" altLang="zh-TW" dirty="0">
                <a:solidFill>
                  <a:prstClr val="black"/>
                </a:solidFill>
              </a:rPr>
              <a:t> </a:t>
            </a:r>
            <a:endParaRPr lang="en-US" altLang="zh-TW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prstClr val="black"/>
                </a:solidFill>
              </a:rPr>
              <a:t> </a:t>
            </a:r>
            <a:r>
              <a:rPr lang="zh-TW" altLang="en-US" dirty="0" smtClean="0">
                <a:solidFill>
                  <a:prstClr val="black"/>
                </a:solidFill>
              </a:rPr>
              <a:t>                     </a:t>
            </a:r>
            <a:r>
              <a:rPr lang="en-US" altLang="zh-TW" dirty="0" smtClean="0">
                <a:solidFill>
                  <a:prstClr val="black"/>
                </a:solidFill>
              </a:rPr>
              <a:t>● ●</a:t>
            </a:r>
            <a:r>
              <a:rPr lang="en-US" altLang="zh-TW" dirty="0">
                <a:solidFill>
                  <a:prstClr val="black"/>
                </a:solidFill>
              </a:rPr>
              <a:t> ●</a:t>
            </a:r>
            <a:endParaRPr lang="en-US" altLang="zh-TW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prstClr val="black"/>
                </a:solidFill>
              </a:rPr>
              <a:t> </a:t>
            </a:r>
            <a:r>
              <a:rPr lang="zh-TW" altLang="en-US" dirty="0" smtClean="0">
                <a:solidFill>
                  <a:prstClr val="black"/>
                </a:solidFill>
              </a:rPr>
              <a:t>                     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7286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腦力激盪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獻上四 言律詩一首</a:t>
            </a:r>
            <a:r>
              <a:rPr lang="en-US" altLang="zh-CN" sz="36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龠天爝鲎，氣瓞欷鹾，</a:t>
            </a:r>
          </a:p>
          <a:p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太毹鼗匏，熱龠勰鹨，</a:t>
            </a:r>
          </a:p>
          <a:p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顧郄鹱貅，好陬隰隳，</a:t>
            </a:r>
          </a:p>
          <a:p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自隈薹飨，己骱酃偾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7286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4680520" cy="1143000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感恩！感謝！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637112"/>
          </a:xfrm>
        </p:spPr>
        <p:txBody>
          <a:bodyPr>
            <a:normAutofit/>
          </a:bodyPr>
          <a:lstStyle/>
          <a:p>
            <a:pPr algn="just">
              <a:buFont typeface="Wingdings 2"/>
              <a:buChar char=""/>
              <a:defRPr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感謝家長的支持與協助，學校各項業務皆依規畫執行！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buFont typeface="Wingdings 2"/>
              <a:buChar char=""/>
              <a:defRPr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親、師是教育合夥人，需互助合作，學生才能成為最大的受益者！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buFont typeface="Wingdings 2"/>
              <a:buChar char=""/>
              <a:defRPr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每個人願意多付出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0.1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，其結果必然不同！</a:t>
            </a:r>
            <a:endParaRPr lang="en-US" altLang="zh-TW" sz="4000" b="1" dirty="0" smtClean="0">
              <a:solidFill>
                <a:srgbClr val="002060"/>
              </a:solidFill>
              <a:latin typeface="標楷體"/>
              <a:ea typeface="標楷體"/>
            </a:endParaRPr>
          </a:p>
          <a:p>
            <a:pPr marL="0" indent="0">
              <a:buNone/>
            </a:pPr>
            <a:endParaRPr lang="en-US" altLang="zh-TW" sz="28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39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4680520" cy="1143000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感恩！感謝！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 algn="just">
              <a:buFont typeface="Wingdings 2"/>
              <a:buChar char=""/>
              <a:defRPr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如同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乘以再多次還是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；但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1.1x1.1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乘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次，其結果就會是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以上。相信行政、教師、家長若能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/>
                <a:ea typeface="標楷體"/>
              </a:rPr>
              <a:t>「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以學生為學習主體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/>
                <a:ea typeface="標楷體"/>
              </a:rPr>
              <a:t>」，校務的討論與發展就能獲得良好的協商與共識來推動。</a:t>
            </a:r>
            <a:endParaRPr lang="en-US" altLang="zh-TW" sz="4000" b="1" dirty="0" smtClean="0">
              <a:solidFill>
                <a:srgbClr val="002060"/>
              </a:solidFill>
              <a:latin typeface="標楷體"/>
              <a:ea typeface="標楷體"/>
            </a:endParaRPr>
          </a:p>
          <a:p>
            <a:pPr marL="0" indent="0">
              <a:buNone/>
            </a:pPr>
            <a:endParaRPr lang="en-US" altLang="zh-TW" sz="28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39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056784" cy="1143000"/>
          </a:xfrm>
        </p:spPr>
        <p:txBody>
          <a:bodyPr>
            <a:normAutofit/>
          </a:bodyPr>
          <a:lstStyle/>
          <a:p>
            <a:r>
              <a:rPr lang="zh-TW" altLang="en-US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答覆家長的建議</a:t>
            </a:r>
            <a:endParaRPr lang="zh-TW" altLang="en-US" sz="4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136904" cy="470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、營養午餐食用油問題。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二、工程問題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二、飲水機飲水過熱問題。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三、學校小黑蚊問題。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四、小操場裝設籃球框問題。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五、英語教學問題。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5172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6593160" cy="1143000"/>
          </a:xfrm>
        </p:spPr>
        <p:txBody>
          <a:bodyPr/>
          <a:lstStyle/>
          <a:p>
            <a:r>
              <a:rPr lang="zh-TW" altLang="en-US" sz="4800" b="1" dirty="0" smtClean="0">
                <a:solidFill>
                  <a:prstClr val="black"/>
                </a:solidFill>
              </a:rPr>
              <a:t> 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目前</a:t>
            </a: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學校概況</a:t>
            </a: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709120"/>
          </a:xfrm>
        </p:spPr>
        <p:txBody>
          <a:bodyPr>
            <a:normAutofit/>
          </a:bodyPr>
          <a:lstStyle/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●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校地</a:t>
            </a:r>
            <a:r>
              <a:rPr lang="en-US" altLang="zh-TW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萬多平方公尺。</a:t>
            </a:r>
            <a:endParaRPr lang="en-US" altLang="zh-TW" sz="3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Clr>
                <a:srgbClr val="FE8637"/>
              </a:buClr>
              <a:buNone/>
            </a:pP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●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班級</a:t>
            </a: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小學部</a:t>
            </a: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班，計</a:t>
            </a: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415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人。  </a:t>
            </a:r>
            <a:endParaRPr lang="en-US" altLang="zh-TW" sz="36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●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幼兒園</a:t>
            </a: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班</a:t>
            </a: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含三歲一班</a:t>
            </a: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，計</a:t>
            </a: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117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人。</a:t>
            </a:r>
            <a:endParaRPr lang="en-US" altLang="zh-TW" sz="36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●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資源班</a:t>
            </a: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班。</a:t>
            </a:r>
            <a:endParaRPr lang="en-US" altLang="zh-TW" sz="36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●部分</a:t>
            </a:r>
            <a:r>
              <a:rPr lang="zh-TW" altLang="en-US" sz="36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弱勢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(37%)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6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需要大家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的支</a:t>
            </a:r>
            <a:endParaRPr lang="en-US" altLang="zh-TW" sz="36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援與資源。</a:t>
            </a:r>
            <a:endParaRPr lang="en-US" altLang="zh-TW" sz="36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en-US" altLang="zh-TW" sz="36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en-US" altLang="zh-TW" sz="3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7289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665168" cy="922114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行政處室介紹</a:t>
            </a:r>
            <a:endParaRPr lang="zh-TW" altLang="en-US" sz="4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83568" y="1412776"/>
            <a:ext cx="7992888" cy="50611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一、處室及組別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教務處</a:t>
            </a:r>
            <a:r>
              <a:rPr lang="en-US" altLang="zh-TW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處理教師教學與專業發展事務</a:t>
            </a:r>
            <a:endParaRPr lang="en-US" altLang="zh-TW" sz="36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28912764#100</a:t>
            </a:r>
            <a:r>
              <a:rPr lang="zh-TW" altLang="en-US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6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主    任 </a:t>
            </a: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徐佳瑀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教學組長 </a:t>
            </a: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胡靜怡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資訊組長 </a:t>
            </a: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施翔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禮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註冊</a:t>
            </a:r>
            <a:r>
              <a:rPr lang="en-US" altLang="zh-TW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含設備</a:t>
            </a:r>
            <a:r>
              <a:rPr lang="en-US" altLang="zh-TW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組長 何嘉琦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圖書室幹事 余佳儒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244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665168" cy="922114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行政處室介紹</a:t>
            </a:r>
            <a:endParaRPr lang="zh-TW" altLang="en-US" sz="4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576" y="1600200"/>
            <a:ext cx="7488832" cy="4873752"/>
          </a:xfrm>
        </p:spPr>
        <p:txBody>
          <a:bodyPr>
            <a:normAutofit/>
          </a:bodyPr>
          <a:lstStyle/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一、處室及組別</a:t>
            </a:r>
            <a:endParaRPr lang="en-US" altLang="zh-TW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學務處</a:t>
            </a:r>
            <a:r>
              <a:rPr lang="en-US" altLang="zh-TW" sz="36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原訓導處</a:t>
            </a:r>
            <a:r>
              <a:rPr lang="en-US" altLang="zh-TW" sz="36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)—</a:t>
            </a:r>
            <a:r>
              <a:rPr lang="zh-TW" altLang="en-US" sz="36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處理學生事務</a:t>
            </a:r>
            <a:endParaRPr lang="en-US" altLang="zh-TW" sz="36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en-US" altLang="zh-TW" sz="36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28912764#200</a:t>
            </a:r>
            <a:r>
              <a:rPr lang="zh-TW" altLang="en-US" sz="36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6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主    任 詹淑珍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營養師 蕭清月</a:t>
            </a:r>
            <a:endParaRPr lang="en-US" altLang="zh-TW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生教組長 李泰霖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護理師 李柔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緗</a:t>
            </a:r>
            <a:endParaRPr lang="en-US" altLang="zh-TW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衛生組長 鄭川淼</a:t>
            </a:r>
            <a:endParaRPr lang="en-US" altLang="zh-TW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體育組長 于文灝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2502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665168" cy="922114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行政處室介紹</a:t>
            </a:r>
            <a:endParaRPr lang="zh-TW" altLang="en-US" sz="4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99592" y="1600200"/>
            <a:ext cx="7704856" cy="4873752"/>
          </a:xfrm>
        </p:spPr>
        <p:txBody>
          <a:bodyPr>
            <a:normAutofit/>
          </a:bodyPr>
          <a:lstStyle/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一、處室及組別</a:t>
            </a:r>
            <a:endParaRPr lang="en-US" altLang="zh-TW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總務處</a:t>
            </a:r>
            <a:r>
              <a:rPr lang="en-US" altLang="zh-TW" sz="36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36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處理學校設施與工程 </a:t>
            </a:r>
            <a:endParaRPr lang="en-US" altLang="zh-TW" sz="36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en-US" altLang="zh-TW" sz="36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28912764#300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主    任 高美莉</a:t>
            </a:r>
            <a:endParaRPr lang="en-US" altLang="zh-TW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事務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組長 曾國炫</a:t>
            </a:r>
            <a:endParaRPr lang="en-US" altLang="zh-TW" sz="36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出納組長 林梅蘭</a:t>
            </a:r>
            <a:endParaRPr lang="en-US" altLang="zh-TW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Clr>
                <a:srgbClr val="FE8637"/>
              </a:buClr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文書組長 徐錦芳</a:t>
            </a:r>
            <a:endParaRPr lang="en-US" altLang="zh-TW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zh-TW" altLang="en-US" sz="36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" y="0"/>
            <a:ext cx="938706" cy="944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295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369</TotalTime>
  <Words>994</Words>
  <Application>Microsoft Office PowerPoint</Application>
  <PresentationFormat>如螢幕大小 (4:3)</PresentationFormat>
  <Paragraphs>146</Paragraphs>
  <Slides>23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壁窗</vt:lpstr>
      <vt:lpstr>103學年度 校務經營報告</vt:lpstr>
      <vt:lpstr>１與1.1的差異</vt:lpstr>
      <vt:lpstr>感恩！感謝！</vt:lpstr>
      <vt:lpstr>感恩！感謝！</vt:lpstr>
      <vt:lpstr>答覆家長的建議</vt:lpstr>
      <vt:lpstr> 目前學校概況</vt:lpstr>
      <vt:lpstr>行政處室介紹</vt:lpstr>
      <vt:lpstr>行政處室介紹</vt:lpstr>
      <vt:lpstr>行政處室介紹</vt:lpstr>
      <vt:lpstr>行政處室介紹</vt:lpstr>
      <vt:lpstr>102學年度校務經營檢討</vt:lpstr>
      <vt:lpstr>103學年度校務經營</vt:lpstr>
      <vt:lpstr>103學年度校務經營</vt:lpstr>
      <vt:lpstr>103學年度校務經營</vt:lpstr>
      <vt:lpstr>103學年度校務經營</vt:lpstr>
      <vt:lpstr>103學年度校務經營</vt:lpstr>
      <vt:lpstr>與家長的分享</vt:lpstr>
      <vt:lpstr>103學年度校特別業務</vt:lpstr>
      <vt:lpstr>結語</vt:lpstr>
      <vt:lpstr>投影片 20</vt:lpstr>
      <vt:lpstr>腦力激盪</vt:lpstr>
      <vt:lpstr>腦力激盪</vt:lpstr>
      <vt:lpstr>腦力激盪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101學年度 校務經營報告</dc:title>
  <dc:creator>subuinu</dc:creator>
  <cp:lastModifiedBy>test</cp:lastModifiedBy>
  <cp:revision>80</cp:revision>
  <dcterms:created xsi:type="dcterms:W3CDTF">2012-08-26T18:09:10Z</dcterms:created>
  <dcterms:modified xsi:type="dcterms:W3CDTF">2014-09-12T16:50:15Z</dcterms:modified>
</cp:coreProperties>
</file>