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75" r:id="rId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33CCCC"/>
    <a:srgbClr val="00FFCC"/>
    <a:srgbClr val="00CC99"/>
    <a:srgbClr val="009999"/>
    <a:srgbClr val="6E84A2"/>
    <a:srgbClr val="8497B0"/>
    <a:srgbClr val="44546A"/>
    <a:srgbClr val="333F50"/>
    <a:srgbClr val="ADB9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41" autoAdjust="0"/>
    <p:restoredTop sz="95244" autoAdjust="0"/>
  </p:normalViewPr>
  <p:slideViewPr>
    <p:cSldViewPr snapToGrid="0" showGuides="1">
      <p:cViewPr>
        <p:scale>
          <a:sx n="124" d="100"/>
          <a:sy n="124" d="100"/>
        </p:scale>
        <p:origin x="1978" y="1450"/>
      </p:cViewPr>
      <p:guideLst>
        <p:guide orient="horz" pos="213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E6893E-0A7E-4C45-9892-2D918A948B8F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DFBD8B79-A2E0-4560-8CCC-0FB59926A629}">
      <dgm:prSet phldrT="[文字]" custT="1"/>
      <dgm:spPr/>
      <dgm:t>
        <a:bodyPr/>
        <a:lstStyle/>
        <a:p>
          <a:r>
            <a: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9/6</a:t>
          </a:r>
          <a:r>
            <a:rPr lang="zh-TW" altLang="en-US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五</a:t>
          </a:r>
          <a:r>
            <a: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en-US" altLang="zh-TW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種子教師培訓</a:t>
          </a:r>
        </a:p>
      </dgm:t>
    </dgm:pt>
    <dgm:pt modelId="{55D7F4B3-1E70-47A7-9D22-4185CC22E742}" type="parTrans" cxnId="{912EDA28-E204-4FF8-8AF1-946D7AC1A6F4}">
      <dgm:prSet/>
      <dgm:spPr/>
      <dgm:t>
        <a:bodyPr/>
        <a:lstStyle/>
        <a:p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87A1F19-C8FF-42B5-A609-2764EF8C19B5}" type="sibTrans" cxnId="{912EDA28-E204-4FF8-8AF1-946D7AC1A6F4}">
      <dgm:prSet/>
      <dgm:spPr/>
      <dgm:t>
        <a:bodyPr/>
        <a:lstStyle/>
        <a:p>
          <a:endParaRPr lang="zh-TW" altLang="en-US" sz="1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FB22706-5283-4DAA-86AA-37333D0B9423}" type="pres">
      <dgm:prSet presAssocID="{1FE6893E-0A7E-4C45-9892-2D918A948B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3BC47959-C1AE-4FF8-AE26-1798D6F0FAEF}" type="pres">
      <dgm:prSet presAssocID="{DFBD8B79-A2E0-4560-8CCC-0FB59926A629}" presName="hierRoot1" presStyleCnt="0"/>
      <dgm:spPr/>
    </dgm:pt>
    <dgm:pt modelId="{93967B75-03D9-435F-A47C-E7FF5975A33D}" type="pres">
      <dgm:prSet presAssocID="{DFBD8B79-A2E0-4560-8CCC-0FB59926A629}" presName="composite" presStyleCnt="0"/>
      <dgm:spPr/>
    </dgm:pt>
    <dgm:pt modelId="{17517E25-9AF8-435D-8E67-6210AC3AC6BE}" type="pres">
      <dgm:prSet presAssocID="{DFBD8B79-A2E0-4560-8CCC-0FB59926A629}" presName="background" presStyleLbl="node0" presStyleIdx="0" presStyleCnt="1"/>
      <dgm:spPr/>
    </dgm:pt>
    <dgm:pt modelId="{18359BDB-2976-4369-806B-3157F99ED27F}" type="pres">
      <dgm:prSet presAssocID="{DFBD8B79-A2E0-4560-8CCC-0FB59926A629}" presName="text" presStyleLbl="fgAcc0" presStyleIdx="0" presStyleCnt="1" custLinFactNeighborX="-4842" custLinFactNeighborY="756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F2172AE-A954-4730-A804-525BE6F1D7E4}" type="pres">
      <dgm:prSet presAssocID="{DFBD8B79-A2E0-4560-8CCC-0FB59926A629}" presName="hierChild2" presStyleCnt="0"/>
      <dgm:spPr/>
    </dgm:pt>
  </dgm:ptLst>
  <dgm:cxnLst>
    <dgm:cxn modelId="{912EDA28-E204-4FF8-8AF1-946D7AC1A6F4}" srcId="{1FE6893E-0A7E-4C45-9892-2D918A948B8F}" destId="{DFBD8B79-A2E0-4560-8CCC-0FB59926A629}" srcOrd="0" destOrd="0" parTransId="{55D7F4B3-1E70-47A7-9D22-4185CC22E742}" sibTransId="{887A1F19-C8FF-42B5-A609-2764EF8C19B5}"/>
    <dgm:cxn modelId="{A61FC9E8-C47F-460B-9B33-C96BF5C7862C}" type="presOf" srcId="{DFBD8B79-A2E0-4560-8CCC-0FB59926A629}" destId="{18359BDB-2976-4369-806B-3157F99ED27F}" srcOrd="0" destOrd="0" presId="urn:microsoft.com/office/officeart/2005/8/layout/hierarchy1"/>
    <dgm:cxn modelId="{97104A03-D9DD-49AB-8A27-3E4A4DF9EB8B}" type="presOf" srcId="{1FE6893E-0A7E-4C45-9892-2D918A948B8F}" destId="{0FB22706-5283-4DAA-86AA-37333D0B9423}" srcOrd="0" destOrd="0" presId="urn:microsoft.com/office/officeart/2005/8/layout/hierarchy1"/>
    <dgm:cxn modelId="{65F08FD7-25B0-4FE6-B564-B67664D7FEB5}" type="presParOf" srcId="{0FB22706-5283-4DAA-86AA-37333D0B9423}" destId="{3BC47959-C1AE-4FF8-AE26-1798D6F0FAEF}" srcOrd="0" destOrd="0" presId="urn:microsoft.com/office/officeart/2005/8/layout/hierarchy1"/>
    <dgm:cxn modelId="{1657F294-2CD5-4229-8BD3-A43AB599FFE3}" type="presParOf" srcId="{3BC47959-C1AE-4FF8-AE26-1798D6F0FAEF}" destId="{93967B75-03D9-435F-A47C-E7FF5975A33D}" srcOrd="0" destOrd="0" presId="urn:microsoft.com/office/officeart/2005/8/layout/hierarchy1"/>
    <dgm:cxn modelId="{C4A2D6A5-EFFB-4841-BABB-3383297BE164}" type="presParOf" srcId="{93967B75-03D9-435F-A47C-E7FF5975A33D}" destId="{17517E25-9AF8-435D-8E67-6210AC3AC6BE}" srcOrd="0" destOrd="0" presId="urn:microsoft.com/office/officeart/2005/8/layout/hierarchy1"/>
    <dgm:cxn modelId="{81086238-494F-4730-9C60-F71E898AB315}" type="presParOf" srcId="{93967B75-03D9-435F-A47C-E7FF5975A33D}" destId="{18359BDB-2976-4369-806B-3157F99ED27F}" srcOrd="1" destOrd="0" presId="urn:microsoft.com/office/officeart/2005/8/layout/hierarchy1"/>
    <dgm:cxn modelId="{BFE12072-5FB0-45FF-96BE-3DFE0E0443A5}" type="presParOf" srcId="{3BC47959-C1AE-4FF8-AE26-1798D6F0FAEF}" destId="{2F2172AE-A954-4730-A804-525BE6F1D7E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517E25-9AF8-435D-8E67-6210AC3AC6BE}">
      <dsp:nvSpPr>
        <dsp:cNvPr id="0" name=""/>
        <dsp:cNvSpPr/>
      </dsp:nvSpPr>
      <dsp:spPr>
        <a:xfrm>
          <a:off x="106525" y="227"/>
          <a:ext cx="1928988" cy="122490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359BDB-2976-4369-806B-3157F99ED27F}">
      <dsp:nvSpPr>
        <dsp:cNvPr id="0" name=""/>
        <dsp:cNvSpPr/>
      </dsp:nvSpPr>
      <dsp:spPr>
        <a:xfrm>
          <a:off x="320857" y="203843"/>
          <a:ext cx="1928988" cy="1224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9/6</a:t>
          </a: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五</a:t>
          </a:r>
          <a:r>
            <a:rPr lang="en-US" altLang="zh-TW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en-US" altLang="zh-TW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種子教師培訓</a:t>
          </a:r>
        </a:p>
      </dsp:txBody>
      <dsp:txXfrm>
        <a:off x="356733" y="239719"/>
        <a:ext cx="1857236" cy="11531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393" cy="4575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3991" y="1"/>
            <a:ext cx="2972392" cy="4575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FA4E8-5F78-4406-9C01-4B81EFB6757E}" type="datetimeFigureOut">
              <a:rPr lang="zh-TW" altLang="en-US" smtClean="0"/>
              <a:t>2019/9/3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4961"/>
            <a:ext cx="2972393" cy="4575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3991" y="8684961"/>
            <a:ext cx="2972392" cy="4575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06B5B-D13C-4C85-B18F-DF1800BD9B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1164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966B8-420A-49EC-82AA-6290A82A176A}" type="datetimeFigureOut">
              <a:rPr lang="zh-CN" altLang="en-US" smtClean="0"/>
              <a:pPr/>
              <a:t>2019/9/3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697DD-3E50-490B-8B27-6D3E4B88DB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8033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超連結先放網址，如影片有修改在更正連結</a:t>
            </a:r>
            <a:r>
              <a:rPr lang="en-US" altLang="zh-TW" dirty="0"/>
              <a:t>(</a:t>
            </a:r>
            <a:r>
              <a:rPr lang="zh-TW" altLang="en-US" dirty="0"/>
              <a:t>影片皆以下載完成</a:t>
            </a:r>
            <a:r>
              <a:rPr lang="en-US" altLang="zh-TW" dirty="0"/>
              <a:t>)</a:t>
            </a:r>
            <a:endParaRPr lang="zh-TW" altLang="en-US" dirty="0"/>
          </a:p>
          <a:p>
            <a:r>
              <a:rPr lang="en-US" altLang="zh-TW" dirty="0"/>
              <a:t>1.Plastic Pollution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zh-TW" altLang="en-US" dirty="0">
                <a:sym typeface="Wingdings" panose="05000000000000000000" pitchFamily="2" charset="2"/>
              </a:rPr>
              <a:t>約</a:t>
            </a:r>
            <a:r>
              <a:rPr lang="en-US" altLang="zh-TW" dirty="0">
                <a:sym typeface="Wingdings" panose="05000000000000000000" pitchFamily="2" charset="2"/>
              </a:rPr>
              <a:t>6</a:t>
            </a:r>
            <a:r>
              <a:rPr lang="zh-TW" altLang="en-US" dirty="0">
                <a:sym typeface="Wingdings" panose="05000000000000000000" pitchFamily="2" charset="2"/>
              </a:rPr>
              <a:t>分鐘</a:t>
            </a:r>
            <a:endParaRPr lang="en-US" altLang="zh-TW" dirty="0">
              <a:sym typeface="Wingdings" panose="05000000000000000000" pitchFamily="2" charset="2"/>
            </a:endParaRPr>
          </a:p>
          <a:p>
            <a:r>
              <a:rPr lang="en-US" altLang="zh-TW" dirty="0">
                <a:sym typeface="Wingdings" panose="05000000000000000000" pitchFamily="2" charset="2"/>
              </a:rPr>
              <a:t>2.</a:t>
            </a:r>
            <a:r>
              <a:rPr lang="zh-TW" altLang="en-US" dirty="0">
                <a:sym typeface="Wingdings" panose="05000000000000000000" pitchFamily="2" charset="2"/>
              </a:rPr>
              <a:t>江海濕地 婆娑生態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zh-TW" altLang="en-US" dirty="0">
                <a:sym typeface="Wingdings" panose="05000000000000000000" pitchFamily="2" charset="2"/>
              </a:rPr>
              <a:t>約</a:t>
            </a:r>
            <a:r>
              <a:rPr lang="en-US" altLang="zh-TW" dirty="0">
                <a:sym typeface="Wingdings" panose="05000000000000000000" pitchFamily="2" charset="2"/>
              </a:rPr>
              <a:t>13</a:t>
            </a:r>
            <a:r>
              <a:rPr lang="zh-TW" altLang="en-US" dirty="0">
                <a:sym typeface="Wingdings" panose="05000000000000000000" pitchFamily="2" charset="2"/>
              </a:rPr>
              <a:t>分鐘</a:t>
            </a:r>
            <a:r>
              <a:rPr lang="en-US" altLang="zh-TW" dirty="0">
                <a:sym typeface="Wingdings" panose="05000000000000000000" pitchFamily="2" charset="2"/>
              </a:rPr>
              <a:t>(</a:t>
            </a:r>
            <a:r>
              <a:rPr lang="zh-TW" altLang="en-US" dirty="0">
                <a:sym typeface="Wingdings" panose="05000000000000000000" pitchFamily="2" charset="2"/>
              </a:rPr>
              <a:t>建議觀看時間為</a:t>
            </a:r>
            <a:r>
              <a:rPr lang="en-US" altLang="zh-TW" dirty="0">
                <a:sym typeface="Wingdings" panose="05000000000000000000" pitchFamily="2" charset="2"/>
              </a:rPr>
              <a:t>01</a:t>
            </a:r>
            <a:r>
              <a:rPr lang="zh-TW" altLang="en-US">
                <a:sym typeface="Wingdings" panose="05000000000000000000" pitchFamily="2" charset="2"/>
              </a:rPr>
              <a:t>：</a:t>
            </a:r>
            <a:r>
              <a:rPr lang="en-US" altLang="zh-TW" dirty="0">
                <a:sym typeface="Wingdings" panose="05000000000000000000" pitchFamily="2" charset="2"/>
              </a:rPr>
              <a:t>10-05</a:t>
            </a:r>
            <a:r>
              <a:rPr lang="zh-TW" altLang="en-US" dirty="0">
                <a:sym typeface="Wingdings" panose="05000000000000000000" pitchFamily="2" charset="2"/>
              </a:rPr>
              <a:t>：</a:t>
            </a:r>
            <a:r>
              <a:rPr lang="en-US" altLang="zh-TW" dirty="0">
                <a:sym typeface="Wingdings" panose="05000000000000000000" pitchFamily="2" charset="2"/>
              </a:rPr>
              <a:t>10)</a:t>
            </a:r>
          </a:p>
          <a:p>
            <a:r>
              <a:rPr lang="en-US" altLang="zh-TW" dirty="0">
                <a:sym typeface="Wingdings" panose="05000000000000000000" pitchFamily="2" charset="2"/>
              </a:rPr>
              <a:t>3.</a:t>
            </a:r>
            <a:r>
              <a:rPr lang="zh-TW" altLang="en-US" dirty="0">
                <a:sym typeface="Wingdings" panose="05000000000000000000" pitchFamily="2" charset="2"/>
              </a:rPr>
              <a:t>我們的島 第</a:t>
            </a:r>
            <a:r>
              <a:rPr lang="en-US" altLang="zh-TW" dirty="0">
                <a:sym typeface="Wingdings" panose="05000000000000000000" pitchFamily="2" charset="2"/>
              </a:rPr>
              <a:t>114</a:t>
            </a:r>
            <a:r>
              <a:rPr lang="zh-TW" altLang="en-US" dirty="0">
                <a:sym typeface="Wingdings" panose="05000000000000000000" pitchFamily="2" charset="2"/>
              </a:rPr>
              <a:t>集 濕地生態系 </a:t>
            </a:r>
            <a:r>
              <a:rPr lang="en-US" altLang="zh-TW" dirty="0">
                <a:sym typeface="Wingdings" panose="05000000000000000000" pitchFamily="2" charset="2"/>
              </a:rPr>
              <a:t>(2001-07-02)</a:t>
            </a:r>
            <a:r>
              <a:rPr lang="zh-TW" altLang="en-US" dirty="0">
                <a:sym typeface="Wingdings" panose="05000000000000000000" pitchFamily="2" charset="2"/>
              </a:rPr>
              <a:t>約</a:t>
            </a:r>
            <a:r>
              <a:rPr lang="en-US" altLang="zh-TW" dirty="0">
                <a:sym typeface="Wingdings" panose="05000000000000000000" pitchFamily="2" charset="2"/>
              </a:rPr>
              <a:t>9</a:t>
            </a:r>
            <a:r>
              <a:rPr lang="zh-TW" altLang="en-US" dirty="0">
                <a:sym typeface="Wingdings" panose="05000000000000000000" pitchFamily="2" charset="2"/>
              </a:rPr>
              <a:t>分鐘</a:t>
            </a:r>
            <a:endParaRPr lang="en-US" altLang="zh-TW" dirty="0">
              <a:sym typeface="Wingdings" panose="05000000000000000000" pitchFamily="2" charset="2"/>
            </a:endParaRPr>
          </a:p>
          <a:p>
            <a:r>
              <a:rPr lang="en-US" altLang="zh-TW" dirty="0">
                <a:sym typeface="Wingdings" panose="05000000000000000000" pitchFamily="2" charset="2"/>
              </a:rPr>
              <a:t>4.</a:t>
            </a:r>
            <a:r>
              <a:rPr lang="zh-TW" altLang="en-US" dirty="0">
                <a:sym typeface="Wingdings" panose="05000000000000000000" pitchFamily="2" charset="2"/>
              </a:rPr>
              <a:t>我們的島 第</a:t>
            </a:r>
            <a:r>
              <a:rPr lang="en-US" altLang="zh-TW" dirty="0">
                <a:sym typeface="Wingdings" panose="05000000000000000000" pitchFamily="2" charset="2"/>
              </a:rPr>
              <a:t>940</a:t>
            </a:r>
            <a:r>
              <a:rPr lang="zh-TW" altLang="en-US" dirty="0">
                <a:sym typeface="Wingdings" panose="05000000000000000000" pitchFamily="2" charset="2"/>
              </a:rPr>
              <a:t>集 濕地．出口</a:t>
            </a:r>
            <a:r>
              <a:rPr lang="en-US" altLang="zh-TW" dirty="0">
                <a:sym typeface="Wingdings" panose="05000000000000000000" pitchFamily="2" charset="2"/>
              </a:rPr>
              <a:t>(2018-01-29)</a:t>
            </a:r>
            <a:r>
              <a:rPr lang="zh-TW" altLang="en-US" dirty="0">
                <a:sym typeface="Wingdings" panose="05000000000000000000" pitchFamily="2" charset="2"/>
              </a:rPr>
              <a:t>約</a:t>
            </a:r>
            <a:r>
              <a:rPr lang="en-US" altLang="zh-TW" dirty="0">
                <a:sym typeface="Wingdings" panose="05000000000000000000" pitchFamily="2" charset="2"/>
              </a:rPr>
              <a:t>14</a:t>
            </a:r>
            <a:r>
              <a:rPr lang="zh-TW" altLang="en-US" dirty="0">
                <a:sym typeface="Wingdings" panose="05000000000000000000" pitchFamily="2" charset="2"/>
              </a:rPr>
              <a:t>分鐘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97DD-3E50-490B-8B27-6D3E4B88DB0F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499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D1DBC-9B23-48C0-B869-39748CB5143E}" type="datetime1">
              <a:rPr lang="zh-CN" altLang="en-US" smtClean="0"/>
              <a:t>2019/9/3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2300" y="6339611"/>
            <a:ext cx="2057400" cy="365125"/>
          </a:xfrm>
        </p:spPr>
        <p:txBody>
          <a:bodyPr/>
          <a:lstStyle/>
          <a:p>
            <a:fld id="{13FC4259-DD2B-4571-9BA4-D466D7C364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90179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9F8A-71EF-4302-98DB-5C9E3D5F0F81}" type="datetime1">
              <a:rPr lang="zh-CN" altLang="en-US" smtClean="0"/>
              <a:t>2019/9/3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4259-DD2B-4571-9BA4-D466D7C364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8620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8F27-987F-41F6-BD62-2CAF3DB68B5F}" type="datetime1">
              <a:rPr lang="zh-CN" altLang="en-US" smtClean="0"/>
              <a:t>2019/9/3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4259-DD2B-4571-9BA4-D466D7C364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5465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DE5D-126C-4B14-8EC5-2BBA08B968F7}" type="datetime1">
              <a:rPr lang="zh-CN" altLang="en-US" smtClean="0"/>
              <a:t>2019/9/3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4259-DD2B-4571-9BA4-D466D7C364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744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760C-589E-4302-8E87-4810D37A33DC}" type="datetime1">
              <a:rPr lang="zh-CN" altLang="en-US" smtClean="0"/>
              <a:t>2019/9/3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4259-DD2B-4571-9BA4-D466D7C364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503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E9C6C-DD86-477E-AC96-9BF293B8F755}" type="datetime1">
              <a:rPr lang="zh-CN" altLang="en-US" smtClean="0"/>
              <a:t>2019/9/3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4259-DD2B-4571-9BA4-D466D7C364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8605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9497-DC66-4B52-8C2E-94B2AAB92304}" type="datetime1">
              <a:rPr lang="zh-CN" altLang="en-US" smtClean="0"/>
              <a:t>2019/9/3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4259-DD2B-4571-9BA4-D466D7C364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5002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F9C7-8C57-403D-B8E7-60EF67D2894A}" type="datetime1">
              <a:rPr lang="zh-CN" altLang="en-US" smtClean="0"/>
              <a:t>2019/9/3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4259-DD2B-4571-9BA4-D466D7C364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9231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C0206-76C7-476E-B0B6-2F89410EE966}" type="datetime1">
              <a:rPr lang="zh-CN" altLang="en-US" smtClean="0"/>
              <a:t>2019/9/3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4259-DD2B-4571-9BA4-D466D7C364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5910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56A7A-6545-43E3-B9F0-D24795516A12}" type="datetime1">
              <a:rPr lang="zh-CN" altLang="en-US" smtClean="0"/>
              <a:t>2019/9/3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4259-DD2B-4571-9BA4-D466D7C364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3638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FA1B-1329-4769-9B06-5EA47B785918}" type="datetime1">
              <a:rPr lang="zh-CN" altLang="en-US" smtClean="0"/>
              <a:t>2019/9/3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4259-DD2B-4571-9BA4-D466D7C364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6566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E2B2B-4980-431E-8EB6-201BEC8DBDDE}" type="datetime1">
              <a:rPr lang="zh-CN" altLang="en-US" smtClean="0"/>
              <a:t>2019/9/3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C4259-DD2B-4571-9BA4-D466D7C364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4464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hyperlink" Target="https://www.youtube.com/watch?v=1P9syq3f6hQ" TargetMode="External"/><Relationship Id="rId1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3.png"/><Relationship Id="rId17" Type="http://schemas.openxmlformats.org/officeDocument/2006/relationships/hyperlink" Target="https://www.youtube.com/watch?v=ewlhek_Yr-s&amp;t=155s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hyperlink" Target="https://www.youtube.com/watch?v=1jHbO-R1HGY" TargetMode="External"/><Relationship Id="rId5" Type="http://schemas.openxmlformats.org/officeDocument/2006/relationships/diagramData" Target="../diagrams/data1.xml"/><Relationship Id="rId15" Type="http://schemas.openxmlformats.org/officeDocument/2006/relationships/hyperlink" Target="https://www.youtube.com/watch?v=1WrGVmu93l8&amp;t=3s" TargetMode="External"/><Relationship Id="rId10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microsoft.com/office/2007/relationships/diagramDrawing" Target="../diagrams/drawing1.xml"/><Relationship Id="rId1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856B969C-AD71-40E3-AF94-6DDBA716D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grpSp>
        <p:nvGrpSpPr>
          <p:cNvPr id="9" name="群組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图片 3">
              <a:extLst>
                <a:ext uri="{FF2B5EF4-FFF2-40B4-BE49-F238E27FC236}">
                  <a16:creationId xmlns="" xmlns:a16="http://schemas.microsoft.com/office/drawing/2014/main" id="{CAE14967-DA64-4CA2-9A19-E0046F2233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Marker/>
                      </a14:imgEffect>
                    </a14:imgLayer>
                  </a14:imgProps>
                </a:ext>
              </a:extLst>
            </a:blip>
            <a:srcRect l="1096" r="-82" b="21969"/>
            <a:stretch/>
          </p:blipFill>
          <p:spPr>
            <a:xfrm>
              <a:off x="1" y="0"/>
              <a:ext cx="9143999" cy="6858000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="" xmlns:a16="http://schemas.microsoft.com/office/drawing/2014/main" id="{5BC18A92-5AD5-48A3-AA79-02300C9C09ED}"/>
                </a:ext>
              </a:extLst>
            </p:cNvPr>
            <p:cNvSpPr/>
            <p:nvPr/>
          </p:nvSpPr>
          <p:spPr>
            <a:xfrm>
              <a:off x="0" y="600074"/>
              <a:ext cx="9143998" cy="6257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397571" y="66675"/>
            <a:ext cx="63488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社子島濕地生態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教育種子教師培訓課程</a:t>
            </a:r>
            <a:endParaRPr lang="zh-CN" altLang="en-US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9925" y="6340475"/>
            <a:ext cx="2057400" cy="365125"/>
          </a:xfrm>
        </p:spPr>
        <p:txBody>
          <a:bodyPr/>
          <a:lstStyle/>
          <a:p>
            <a:fld id="{13FC4259-DD2B-4571-9BA4-D466D7C364ED}" type="slidenum">
              <a:rPr lang="zh-CN" altLang="en-US" sz="160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1</a:t>
            </a:fld>
            <a:endParaRPr lang="zh-CN" altLang="en-US" sz="1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3491461864"/>
              </p:ext>
            </p:extLst>
          </p:nvPr>
        </p:nvGraphicFramePr>
        <p:xfrm>
          <a:off x="-1" y="600074"/>
          <a:ext cx="2543175" cy="1428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5815006" y="700984"/>
            <a:ext cx="3328994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16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方偉達教授</a:t>
            </a:r>
            <a:endParaRPr lang="en-US" altLang="zh-TW" sz="1600" b="1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國立臺灣師範大學環境教育研究所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濕地科學家學會  亞洲主席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臺灣濕地學會  秘書長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9"/>
          <a:stretch/>
        </p:blipFill>
        <p:spPr bwMode="auto">
          <a:xfrm>
            <a:off x="2299855" y="682806"/>
            <a:ext cx="3417525" cy="119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316060" y="1844969"/>
            <a:ext cx="5383098" cy="12126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對象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士林區及社子島在地學校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教師、臺北市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環教輔導團教師或有興趣的教師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人數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預計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50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7" name="Picture 3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60" y="3609586"/>
            <a:ext cx="1562965" cy="87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hlinkClick r:id="rId13"/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1"/>
          <a:stretch/>
        </p:blipFill>
        <p:spPr bwMode="auto">
          <a:xfrm>
            <a:off x="1489569" y="2766466"/>
            <a:ext cx="1676400" cy="84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字方塊 12"/>
          <p:cNvSpPr txBox="1"/>
          <p:nvPr/>
        </p:nvSpPr>
        <p:spPr>
          <a:xfrm>
            <a:off x="77355" y="2282982"/>
            <a:ext cx="1872095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教學短片推薦</a:t>
            </a:r>
          </a:p>
        </p:txBody>
      </p:sp>
      <p:pic>
        <p:nvPicPr>
          <p:cNvPr id="1029" name="Picture 5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940" y="4487530"/>
            <a:ext cx="1680710" cy="110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61" y="5593514"/>
            <a:ext cx="1824034" cy="926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1630901" y="3991408"/>
            <a:ext cx="17118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江海濕地 婆娑生態</a:t>
            </a:r>
          </a:p>
        </p:txBody>
      </p:sp>
      <p:sp>
        <p:nvSpPr>
          <p:cNvPr id="15" name="矩形 14"/>
          <p:cNvSpPr/>
          <p:nvPr/>
        </p:nvSpPr>
        <p:spPr>
          <a:xfrm>
            <a:off x="122960" y="4886633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濕地生態系</a:t>
            </a:r>
          </a:p>
        </p:txBody>
      </p:sp>
      <p:sp>
        <p:nvSpPr>
          <p:cNvPr id="16" name="矩形 15"/>
          <p:cNvSpPr/>
          <p:nvPr/>
        </p:nvSpPr>
        <p:spPr>
          <a:xfrm>
            <a:off x="2083621" y="6062189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濕地．出口</a:t>
            </a:r>
          </a:p>
        </p:txBody>
      </p:sp>
      <p:graphicFrame>
        <p:nvGraphicFramePr>
          <p:cNvPr id="24" name="表格 23">
            <a:extLst>
              <a:ext uri="{FF2B5EF4-FFF2-40B4-BE49-F238E27FC236}">
                <a16:creationId xmlns="" xmlns:a16="http://schemas.microsoft.com/office/drawing/2014/main" id="{414934AF-632B-4E49-ABEF-46A41C853E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922558"/>
              </p:ext>
            </p:extLst>
          </p:nvPr>
        </p:nvGraphicFramePr>
        <p:xfrm>
          <a:off x="3239045" y="2980993"/>
          <a:ext cx="5878367" cy="3257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3371">
                  <a:extLst>
                    <a:ext uri="{9D8B030D-6E8A-4147-A177-3AD203B41FA5}">
                      <a16:colId xmlns="" xmlns:a16="http://schemas.microsoft.com/office/drawing/2014/main" val="2859474043"/>
                    </a:ext>
                  </a:extLst>
                </a:gridCol>
                <a:gridCol w="3111761">
                  <a:extLst>
                    <a:ext uri="{9D8B030D-6E8A-4147-A177-3AD203B41FA5}">
                      <a16:colId xmlns="" xmlns:a16="http://schemas.microsoft.com/office/drawing/2014/main" val="286427430"/>
                    </a:ext>
                  </a:extLst>
                </a:gridCol>
                <a:gridCol w="1533235">
                  <a:extLst>
                    <a:ext uri="{9D8B030D-6E8A-4147-A177-3AD203B41FA5}">
                      <a16:colId xmlns="" xmlns:a16="http://schemas.microsoft.com/office/drawing/2014/main" val="1995448382"/>
                    </a:ext>
                  </a:extLst>
                </a:gridCol>
              </a:tblGrid>
              <a:tr h="44270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zh-TW" alt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時間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zh-TW" alt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課程內容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zh-TW" altLang="en-US" dirty="0"/>
                        <a:t>主講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90368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13:00~13:30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zh-TW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報到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zh-TW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36419796"/>
                  </a:ext>
                </a:extLst>
              </a:tr>
              <a:tr h="364828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13:30~14:30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zh-TW" altLang="en-US" sz="14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濕地生態教育</a:t>
                      </a:r>
                      <a:endParaRPr lang="en-US" altLang="zh-TW" sz="1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TW" sz="14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14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濕地在環境中的重要性</a:t>
                      </a:r>
                      <a:endParaRPr lang="en-US" altLang="zh-TW" sz="14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TW" sz="14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淡水河濕地保育策略與發展定位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zh-TW" altLang="en-US" sz="1400" dirty="0"/>
                        <a:t>方偉達教授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870339641"/>
                  </a:ext>
                </a:extLst>
              </a:tr>
              <a:tr h="333433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14:30~15:30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zh-TW" altLang="en-US" sz="14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海洋環境教育</a:t>
                      </a:r>
                      <a:endParaRPr lang="en-US" altLang="zh-TW" sz="140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TW" sz="14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14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海洋保育</a:t>
                      </a:r>
                      <a:r>
                        <a:rPr lang="en-US" altLang="zh-TW" sz="14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4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國際公約</a:t>
                      </a:r>
                      <a:r>
                        <a:rPr lang="en-US" altLang="zh-TW" sz="14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&amp;</a:t>
                      </a:r>
                      <a:r>
                        <a:rPr lang="zh-TW" altLang="en-US" sz="14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14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Agenda</a:t>
                      </a:r>
                      <a:r>
                        <a:rPr lang="zh-TW" altLang="en-US" sz="14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14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21)</a:t>
                      </a:r>
                    </a:p>
                    <a:p>
                      <a:pPr marL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TW" sz="14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4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海洋生態面臨的威脅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方偉達教授</a:t>
                      </a:r>
                      <a:endParaRPr lang="zh-TW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778604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15:30~17:30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zh-TW" altLang="en-US" sz="14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生態教育活動說明</a:t>
                      </a:r>
                      <a:endParaRPr lang="en-US" altLang="zh-TW" sz="140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defRPr/>
                      </a:pPr>
                      <a:r>
                        <a:rPr lang="en-US" altLang="zh-TW" sz="14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14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介紹「減塑足跡計算器」</a:t>
                      </a:r>
                      <a:endParaRPr lang="en-US" altLang="zh-TW" sz="140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defRPr/>
                      </a:pPr>
                      <a:r>
                        <a:rPr lang="en-US" altLang="zh-TW" sz="14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4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教學短片推薦</a:t>
                      </a:r>
                      <a:endParaRPr lang="en-US" altLang="zh-TW" sz="140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亞太環境科技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829404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1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17:30</a:t>
                      </a:r>
                      <a:r>
                        <a:rPr lang="en-US" sz="16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zh-TW" altLang="en-US" sz="16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賦歸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zh-TW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85599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4216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2998</TotalTime>
  <Words>238</Words>
  <Application>Microsoft Office PowerPoint</Application>
  <PresentationFormat>如螢幕大小 (4:3)</PresentationFormat>
  <Paragraphs>42</Paragraphs>
  <Slides>1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Office 主题</vt:lpstr>
      <vt:lpstr>PowerPoint 簡報</vt:lpstr>
    </vt:vector>
  </TitlesOfParts>
  <Company>成都京东世纪贸易有限公司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王辛</dc:creator>
  <cp:lastModifiedBy>user</cp:lastModifiedBy>
  <cp:revision>171</cp:revision>
  <cp:lastPrinted>2019-08-07T00:41:46Z</cp:lastPrinted>
  <dcterms:created xsi:type="dcterms:W3CDTF">2014-11-18T06:19:37Z</dcterms:created>
  <dcterms:modified xsi:type="dcterms:W3CDTF">2019-09-03T04:09:26Z</dcterms:modified>
</cp:coreProperties>
</file>